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notesSlides/notesSlide20.xml" ContentType="application/vnd.openxmlformats-officedocument.presentationml.notesSlide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tags/tag42.xml" ContentType="application/vnd.openxmlformats-officedocument.presentationml.tags+xml"/>
  <Override PartName="/ppt/notesSlides/notesSlide2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6.xml" ContentType="application/vnd.openxmlformats-officedocument.presentationml.notesSlide+xml"/>
  <Override PartName="/ppt/tags/tag45.xml" ContentType="application/vnd.openxmlformats-officedocument.presentationml.tags+xml"/>
  <Override PartName="/ppt/notesSlides/notesSlide2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315" r:id="rId2"/>
    <p:sldId id="444" r:id="rId3"/>
    <p:sldId id="431" r:id="rId4"/>
    <p:sldId id="440" r:id="rId5"/>
    <p:sldId id="441" r:id="rId6"/>
    <p:sldId id="445" r:id="rId7"/>
    <p:sldId id="433" r:id="rId8"/>
    <p:sldId id="378" r:id="rId9"/>
    <p:sldId id="439" r:id="rId10"/>
    <p:sldId id="377" r:id="rId11"/>
    <p:sldId id="434" r:id="rId12"/>
    <p:sldId id="436" r:id="rId13"/>
    <p:sldId id="435" r:id="rId14"/>
    <p:sldId id="448" r:id="rId15"/>
    <p:sldId id="379" r:id="rId16"/>
    <p:sldId id="446" r:id="rId17"/>
    <p:sldId id="449" r:id="rId18"/>
    <p:sldId id="442" r:id="rId19"/>
    <p:sldId id="454" r:id="rId20"/>
    <p:sldId id="453" r:id="rId21"/>
    <p:sldId id="437" r:id="rId22"/>
    <p:sldId id="443" r:id="rId23"/>
    <p:sldId id="452" r:id="rId24"/>
    <p:sldId id="438" r:id="rId25"/>
    <p:sldId id="328" r:id="rId26"/>
    <p:sldId id="425" r:id="rId27"/>
    <p:sldId id="428" r:id="rId28"/>
    <p:sldId id="400" r:id="rId29"/>
    <p:sldId id="421" r:id="rId30"/>
    <p:sldId id="401" r:id="rId31"/>
    <p:sldId id="450" r:id="rId32"/>
    <p:sldId id="403" r:id="rId33"/>
    <p:sldId id="423" r:id="rId34"/>
    <p:sldId id="405" r:id="rId35"/>
    <p:sldId id="407" r:id="rId36"/>
    <p:sldId id="408" r:id="rId37"/>
    <p:sldId id="427" r:id="rId38"/>
    <p:sldId id="409" r:id="rId39"/>
    <p:sldId id="430" r:id="rId40"/>
    <p:sldId id="455" r:id="rId41"/>
    <p:sldId id="424" r:id="rId42"/>
    <p:sldId id="429" r:id="rId43"/>
    <p:sldId id="381" r:id="rId44"/>
    <p:sldId id="382" r:id="rId45"/>
    <p:sldId id="418" r:id="rId46"/>
    <p:sldId id="380" r:id="rId47"/>
    <p:sldId id="366" r:id="rId48"/>
    <p:sldId id="368" r:id="rId49"/>
    <p:sldId id="374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</p:sldIdLst>
  <p:sldSz cx="9144000" cy="6858000" type="screen4x3"/>
  <p:notesSz cx="6797675" cy="9928225"/>
  <p:embeddedFontLst>
    <p:embeddedFont>
      <p:font typeface="Linux Libertine G" panose="02000503000000000000" pitchFamily="2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  <p:embeddedFont>
      <p:font typeface="Arial Unicode MS" panose="020B0604020202020204" pitchFamily="34" charset="-128"/>
      <p:regular r:id="rId75"/>
    </p:embeddedFont>
    <p:embeddedFont>
      <p:font typeface="CMSY10ORIG" panose="020B0604020202020204"/>
      <p:regular r:id="rId76"/>
    </p:embeddedFont>
    <p:embeddedFont>
      <p:font typeface="CMMI7" panose="020B0604020202020204"/>
      <p:regular r:id="rId77"/>
    </p:embeddedFont>
    <p:embeddedFont>
      <p:font typeface="MS PGothic" panose="020B0600070205080204" pitchFamily="34" charset="-128"/>
      <p:regular r:id="rId78"/>
    </p:embeddedFont>
    <p:embeddedFont>
      <p:font typeface="CMMI10" panose="020B0604020202020204"/>
      <p:regular r:id="rId79"/>
    </p:embeddedFont>
    <p:embeddedFont>
      <p:font typeface="Comic Sans MS" panose="030F0702030302020204" pitchFamily="66" charset="0"/>
      <p:regular r:id="rId80"/>
      <p:bold r:id="rId81"/>
    </p:embeddedFont>
    <p:embeddedFont>
      <p:font typeface="DejaVu Sans" panose="020B0603030804020204" pitchFamily="34" charset="0"/>
      <p:regular r:id="rId82"/>
      <p:bold r:id="rId83"/>
      <p:italic r:id="rId84"/>
      <p:boldItalic r:id="rId85"/>
    </p:embeddedFont>
    <p:embeddedFont>
      <p:font typeface="CMR10" panose="020B0604020202020204"/>
      <p:regular r:id="rId86"/>
    </p:embeddedFont>
    <p:embeddedFont>
      <p:font typeface="Tw Cen MT" panose="020B0602020104020603" pitchFamily="34" charset="0"/>
      <p:regular r:id="rId87"/>
      <p:bold r:id="rId88"/>
      <p:italic r:id="rId89"/>
      <p:bold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custDataLst>
    <p:tags r:id="rId9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0D3238-2B53-4899-9FD1-CA11AA521AB4}">
          <p14:sldIdLst>
            <p14:sldId id="315"/>
            <p14:sldId id="444"/>
            <p14:sldId id="431"/>
            <p14:sldId id="440"/>
            <p14:sldId id="441"/>
            <p14:sldId id="445"/>
            <p14:sldId id="433"/>
            <p14:sldId id="378"/>
          </p14:sldIdLst>
        </p14:section>
        <p14:section name="Proposition de Simulateur" id="{34875831-5FB4-479F-95B3-217EB36C832B}">
          <p14:sldIdLst>
            <p14:sldId id="439"/>
            <p14:sldId id="377"/>
            <p14:sldId id="434"/>
            <p14:sldId id="436"/>
            <p14:sldId id="435"/>
            <p14:sldId id="448"/>
            <p14:sldId id="379"/>
            <p14:sldId id="446"/>
            <p14:sldId id="449"/>
            <p14:sldId id="442"/>
            <p14:sldId id="454"/>
            <p14:sldId id="453"/>
            <p14:sldId id="437"/>
            <p14:sldId id="443"/>
            <p14:sldId id="452"/>
            <p14:sldId id="438"/>
          </p14:sldIdLst>
        </p14:section>
        <p14:section name="Rydberg circulaires sur puce" id="{FFCDE575-F3B6-4585-A235-4E195F769684}">
          <p14:sldIdLst>
            <p14:sldId id="328"/>
            <p14:sldId id="425"/>
            <p14:sldId id="428"/>
            <p14:sldId id="400"/>
            <p14:sldId id="421"/>
            <p14:sldId id="401"/>
            <p14:sldId id="450"/>
            <p14:sldId id="403"/>
            <p14:sldId id="423"/>
            <p14:sldId id="405"/>
            <p14:sldId id="407"/>
            <p14:sldId id="408"/>
          </p14:sldIdLst>
        </p14:section>
        <p14:section name="Conclusions" id="{AEFC8ACD-2F18-436A-A2D2-8F634F99E9E1}">
          <p14:sldIdLst>
            <p14:sldId id="427"/>
            <p14:sldId id="409"/>
            <p14:sldId id="430"/>
          </p14:sldIdLst>
        </p14:section>
        <p14:section name="Extras" id="{97FC3BB3-D0A8-47F8-B91D-3B414F610449}">
          <p14:sldIdLst>
            <p14:sldId id="455"/>
            <p14:sldId id="424"/>
            <p14:sldId id="429"/>
            <p14:sldId id="381"/>
            <p14:sldId id="382"/>
            <p14:sldId id="418"/>
          </p14:sldIdLst>
        </p14:section>
        <p14:section name="Extra : Quantum Simulator Proposal" id="{6215155E-04D8-4E9D-A674-55F7E7E6239D}">
          <p14:sldIdLst>
            <p14:sldId id="380"/>
            <p14:sldId id="366"/>
            <p14:sldId id="368"/>
            <p14:sldId id="374"/>
          </p14:sldIdLst>
        </p14:section>
        <p14:section name="Extra : Dense Clouds of Rydberg Atoms" id="{B0152D0C-EEA8-4661-903F-7A4DB4D8641E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Extra : electric fields and coherence times" id="{FC0FED8A-7C30-41E5-8406-DAFC57213034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9CB07"/>
    <a:srgbClr val="94B8E4"/>
    <a:srgbClr val="000000"/>
    <a:srgbClr val="009900"/>
    <a:srgbClr val="00B050"/>
    <a:srgbClr val="66CCFF"/>
    <a:srgbClr val="FF9900"/>
    <a:srgbClr val="414141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2263" autoAdjust="0"/>
  </p:normalViewPr>
  <p:slideViewPr>
    <p:cSldViewPr>
      <p:cViewPr varScale="1">
        <p:scale>
          <a:sx n="128" d="100"/>
          <a:sy n="128" d="100"/>
        </p:scale>
        <p:origin x="-582" y="-96"/>
      </p:cViewPr>
      <p:guideLst>
        <p:guide orient="horz" pos="2160"/>
        <p:guide orient="horz" pos="1620"/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90" Type="http://schemas.openxmlformats.org/officeDocument/2006/relationships/font" Target="fonts/font21.fntdata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font" Target="fonts/font24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DFBDA-7169-411D-8AAF-9ADCA5E5F352}" type="datetimeFigureOut">
              <a:rPr lang="fr-FR" smtClean="0"/>
              <a:t>09/01/2018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49D-F854-4BEB-947D-8DA694E61F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65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A163-E6A5-496D-82B5-C6A6BA9DEC21}" type="datetimeFigureOut">
              <a:rPr lang="fr-FR" smtClean="0"/>
              <a:pPr/>
              <a:t>09/01/2018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B6ED-1FD9-4F82-9E0C-1C8E251963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32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Diagramme Stark</a:t>
            </a:r>
          </a:p>
          <a:p>
            <a:r>
              <a:rPr lang="fr-FR" dirty="0" smtClean="0"/>
              <a:t>Passage </a:t>
            </a:r>
            <a:r>
              <a:rPr lang="fr-FR" dirty="0" smtClean="0"/>
              <a:t>adiabatique : faire absorber n-1 photons </a:t>
            </a:r>
            <a:r>
              <a:rPr lang="fr-FR" dirty="0" err="1" smtClean="0"/>
              <a:t>radio-fréquence</a:t>
            </a:r>
            <a:r>
              <a:rPr lang="fr-FR" dirty="0" smtClean="0"/>
              <a:t> de façon robuste</a:t>
            </a:r>
          </a:p>
          <a:p>
            <a:r>
              <a:rPr lang="fr-FR" dirty="0" smtClean="0"/>
              <a:t>STARK !</a:t>
            </a:r>
          </a:p>
          <a:p>
            <a:r>
              <a:rPr lang="fr-FR" dirty="0" smtClean="0"/>
              <a:t>Bon champ </a:t>
            </a:r>
            <a:r>
              <a:rPr lang="fr-FR" dirty="0" smtClean="0"/>
              <a:t>électrique,</a:t>
            </a:r>
            <a:r>
              <a:rPr lang="fr-FR" baseline="0" dirty="0" smtClean="0"/>
              <a:t> 2.4V/cm pour 230 MHz</a:t>
            </a:r>
          </a:p>
          <a:p>
            <a:r>
              <a:rPr lang="fr-FR" baseline="0" dirty="0" smtClean="0"/>
              <a:t>Branchement Stark : adiabatique 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2D-MOT car pas de </a:t>
            </a:r>
            <a:r>
              <a:rPr lang="en-US" dirty="0" err="1" smtClean="0"/>
              <a:t>pression</a:t>
            </a:r>
            <a:r>
              <a:rPr lang="en-US" dirty="0" smtClean="0"/>
              <a:t> de </a:t>
            </a:r>
            <a:r>
              <a:rPr lang="en-US" dirty="0" err="1" smtClean="0"/>
              <a:t>vapeur</a:t>
            </a:r>
            <a:r>
              <a:rPr lang="en-US" dirty="0" smtClean="0"/>
              <a:t> de </a:t>
            </a:r>
            <a:r>
              <a:rPr lang="en-US" dirty="0" err="1" smtClean="0"/>
              <a:t>Rb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cryo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Jitter</a:t>
            </a:r>
            <a:r>
              <a:rPr lang="fr-FR" dirty="0" smtClean="0"/>
              <a:t> = Largeur</a:t>
            </a:r>
            <a:r>
              <a:rPr lang="fr-FR" baseline="0" dirty="0" smtClean="0"/>
              <a:t> </a:t>
            </a:r>
            <a:r>
              <a:rPr lang="fr-FR" baseline="0" dirty="0" smtClean="0"/>
              <a:t>spectrale du laser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Calibration meilleure</a:t>
            </a:r>
            <a:r>
              <a:rPr lang="fr-FR" baseline="0" dirty="0" smtClean="0"/>
              <a:t> que </a:t>
            </a:r>
            <a:r>
              <a:rPr lang="fr-FR" baseline="0" dirty="0" smtClean="0"/>
              <a:t>géométriquement.</a:t>
            </a:r>
          </a:p>
          <a:p>
            <a:r>
              <a:rPr lang="fr-FR" baseline="0" dirty="0" smtClean="0"/>
              <a:t>2,84cm </a:t>
            </a:r>
            <a:r>
              <a:rPr lang="fr-FR" baseline="0" dirty="0" smtClean="0"/>
              <a:t>à cause </a:t>
            </a:r>
            <a:r>
              <a:rPr lang="fr-FR" baseline="0" dirty="0" smtClean="0"/>
              <a:t>de la géométrie (</a:t>
            </a:r>
            <a:r>
              <a:rPr lang="fr-FR" b="1" baseline="0" dirty="0" smtClean="0"/>
              <a:t>pas de détail !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Sous-niveaux</a:t>
            </a:r>
            <a:r>
              <a:rPr lang="fr-FR" baseline="0" dirty="0" smtClean="0"/>
              <a:t> m et non </a:t>
            </a:r>
            <a:r>
              <a:rPr lang="fr-FR" baseline="0" dirty="0" err="1" smtClean="0"/>
              <a:t>m_j</a:t>
            </a:r>
            <a:r>
              <a:rPr lang="fr-FR" baseline="0" dirty="0" smtClean="0"/>
              <a:t> : </a:t>
            </a:r>
            <a:r>
              <a:rPr lang="fr-FR" b="1" baseline="0" dirty="0" smtClean="0"/>
              <a:t>spin spectateur !</a:t>
            </a:r>
            <a:endParaRPr lang="fr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Té de polarisation</a:t>
            </a:r>
          </a:p>
          <a:p>
            <a:r>
              <a:rPr lang="fr-FR" dirty="0" smtClean="0"/>
              <a:t>Le </a:t>
            </a:r>
            <a:r>
              <a:rPr lang="fr-FR" dirty="0" smtClean="0"/>
              <a:t>DC sert pour la compensation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Transition : on a beaucoup d'</a:t>
            </a:r>
            <a:r>
              <a:rPr lang="fr-FR" dirty="0" err="1" smtClean="0"/>
              <a:t>élliptiques</a:t>
            </a:r>
            <a:r>
              <a:rPr lang="fr-FR" dirty="0" smtClean="0"/>
              <a:t> à cause de la </a:t>
            </a:r>
            <a:r>
              <a:rPr lang="fr-FR" dirty="0" err="1" smtClean="0"/>
              <a:t>circularisation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souhaitait s'éloigner de la puce mais le 2D-MOT a commencé à </a:t>
            </a:r>
            <a:r>
              <a:rPr lang="fr-FR" dirty="0" err="1" smtClean="0"/>
              <a:t>fuire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45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28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 to sigma </a:t>
            </a:r>
            <a:r>
              <a:rPr lang="fr-FR" dirty="0" err="1" smtClean="0"/>
              <a:t>x,y,z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8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baseline="0" dirty="0" smtClean="0"/>
              <a:t> champ </a:t>
            </a:r>
            <a:r>
              <a:rPr lang="en-US" baseline="0" dirty="0" err="1" smtClean="0"/>
              <a:t>électrique</a:t>
            </a:r>
            <a:r>
              <a:rPr lang="en-US" baseline="0" dirty="0" smtClean="0"/>
              <a:t> : structure STARK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Calcul numérique</a:t>
            </a:r>
            <a:r>
              <a:rPr lang="fr-FR" baseline="0" dirty="0" smtClean="0"/>
              <a:t> pour l'or</a:t>
            </a:r>
          </a:p>
          <a:p>
            <a:r>
              <a:rPr lang="fr-FR" baseline="0" dirty="0" smtClean="0"/>
              <a:t>On reviendra plus tard sur les autres mécanismes de désexcitation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07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7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Gamme</a:t>
            </a:r>
            <a:r>
              <a:rPr lang="en-US" dirty="0" smtClean="0"/>
              <a:t> </a:t>
            </a:r>
            <a:r>
              <a:rPr lang="en-US" dirty="0" err="1" smtClean="0"/>
              <a:t>Jz</a:t>
            </a:r>
            <a:r>
              <a:rPr lang="en-US" dirty="0" smtClean="0"/>
              <a:t>/J : </a:t>
            </a:r>
            <a:r>
              <a:rPr lang="en-US" dirty="0" err="1" smtClean="0"/>
              <a:t>woupeeee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B6ED-1FD9-4F82-9E0C-1C8E2519634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9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3909-7555-4EAE-A540-6D1D30027B3F}" type="datetime1">
              <a:rPr lang="fr-FR" smtClean="0"/>
              <a:t>09/01/2018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9182-698D-40B6-A877-B8A9885965A9}" type="datetime1">
              <a:rPr lang="fr-FR" smtClean="0"/>
              <a:t>09/01/2018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48D-E774-4D45-8A88-B17DB2B72D27}" type="datetime1">
              <a:rPr lang="fr-FR" smtClean="0"/>
              <a:t>09/01/2018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00A2-F59E-4255-8324-FBBED801FE73}" type="datetime1">
              <a:rPr lang="fr-FR" smtClean="0"/>
              <a:t>09/01/2018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3898-83FB-4EEE-BD21-266A08F70CED}" type="datetime1">
              <a:rPr lang="fr-FR" smtClean="0"/>
              <a:t>09/01/2018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B7D0-DE99-416D-A637-EF97EC364D50}" type="datetime1">
              <a:rPr lang="fr-FR" smtClean="0"/>
              <a:t>09/01/2018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F95D-F1C5-4D12-AAF5-A2A800992597}" type="datetime1">
              <a:rPr lang="fr-FR" smtClean="0"/>
              <a:t>09/01/2018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03F4-75AA-4D01-A234-47CFD6B95343}" type="datetime1">
              <a:rPr lang="fr-FR" smtClean="0"/>
              <a:t>09/01/2018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A659-1FFD-4A93-9802-F60DC868A14E}" type="datetime1">
              <a:rPr lang="fr-FR" smtClean="0"/>
              <a:t>09/01/2018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B444-7F8A-42D2-B2EA-1AE76137E3E5}" type="datetime1">
              <a:rPr lang="fr-FR" smtClean="0"/>
              <a:t>09/01/2018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E5F-ACA7-4764-ACCA-3EF499ABDDF6}" type="datetime1">
              <a:rPr lang="fr-FR" smtClean="0"/>
              <a:t>09/01/2018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B6175-D235-49B2-847A-B4E50A3CC78E}" type="datetime1">
              <a:rPr lang="fr-FR" smtClean="0"/>
              <a:t>09/01/2018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YAO 2015 --888 Zürich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F400-2953-4F9E-978A-9F506D5FDF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1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3.png"/><Relationship Id="rId4" Type="http://schemas.openxmlformats.org/officeDocument/2006/relationships/image" Target="../media/image2.jpe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.jpe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.jpe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0.pn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2.jpeg"/><Relationship Id="rId9" Type="http://schemas.openxmlformats.org/officeDocument/2006/relationships/image" Target="../media/image62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" Type="http://schemas.openxmlformats.org/officeDocument/2006/relationships/tags" Target="../tags/tag17.xml"/><Relationship Id="rId11" Type="http://schemas.openxmlformats.org/officeDocument/2006/relationships/image" Target="../media/image64.png"/><Relationship Id="rId15" Type="http://schemas.openxmlformats.org/officeDocument/2006/relationships/image" Target="../media/image66.png"/><Relationship Id="rId10" Type="http://schemas.openxmlformats.org/officeDocument/2006/relationships/image" Target="../media/image57.png"/><Relationship Id="rId4" Type="http://schemas.openxmlformats.org/officeDocument/2006/relationships/image" Target="../media/image2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jpe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jpe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771.png"/><Relationship Id="rId4" Type="http://schemas.openxmlformats.org/officeDocument/2006/relationships/image" Target="../media/image7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84.png"/><Relationship Id="rId5" Type="http://schemas.openxmlformats.org/officeDocument/2006/relationships/image" Target="../media/image83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7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841.png"/><Relationship Id="rId4" Type="http://schemas.openxmlformats.org/officeDocument/2006/relationships/image" Target="../media/image8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862.png"/><Relationship Id="rId5" Type="http://schemas.openxmlformats.org/officeDocument/2006/relationships/image" Target="../media/image2.jpe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92.png"/><Relationship Id="rId5" Type="http://schemas.openxmlformats.org/officeDocument/2006/relationships/image" Target="../media/image2.jpe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6.png"/><Relationship Id="rId4" Type="http://schemas.openxmlformats.org/officeDocument/2006/relationships/image" Target="../media/image2.jpe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99.emf"/><Relationship Id="rId5" Type="http://schemas.openxmlformats.org/officeDocument/2006/relationships/image" Target="../media/image2.jpe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2.jpeg"/><Relationship Id="rId9" Type="http://schemas.openxmlformats.org/officeDocument/2006/relationships/image" Target="../media/image10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jpeg"/><Relationship Id="rId9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openxmlformats.org/officeDocument/2006/relationships/notesSlide" Target="../notesSlides/notesSlide1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3.png"/><Relationship Id="rId1" Type="http://schemas.openxmlformats.org/officeDocument/2006/relationships/tags" Target="../tags/tag33.xml"/><Relationship Id="rId11" Type="http://schemas.openxmlformats.org/officeDocument/2006/relationships/image" Target="../media/image109.png"/><Relationship Id="rId6" Type="http://schemas.openxmlformats.org/officeDocument/2006/relationships/image" Target="../media/image114.png"/><Relationship Id="rId15" Type="http://schemas.openxmlformats.org/officeDocument/2006/relationships/image" Target="../media/image112.png"/><Relationship Id="rId10" Type="http://schemas.openxmlformats.org/officeDocument/2006/relationships/image" Target="../media/image118.png"/><Relationship Id="rId4" Type="http://schemas.openxmlformats.org/officeDocument/2006/relationships/image" Target="../media/image107.png"/><Relationship Id="rId1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125.png"/><Relationship Id="rId5" Type="http://schemas.openxmlformats.org/officeDocument/2006/relationships/image" Target="../media/image2.jpe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.jpeg"/><Relationship Id="rId7" Type="http://schemas.openxmlformats.org/officeDocument/2006/relationships/image" Target="../media/image1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wmf"/><Relationship Id="rId4" Type="http://schemas.openxmlformats.org/officeDocument/2006/relationships/image" Target="../media/image130.jpeg"/><Relationship Id="rId9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image" Target="../media/image141.png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462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144.png"/><Relationship Id="rId5" Type="http://schemas.openxmlformats.org/officeDocument/2006/relationships/image" Target="../media/image851.png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93.png"/><Relationship Id="rId5" Type="http://schemas.openxmlformats.org/officeDocument/2006/relationships/image" Target="../media/image147.png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149.png"/><Relationship Id="rId5" Type="http://schemas.openxmlformats.org/officeDocument/2006/relationships/image" Target="../media/image93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notesSlide" Target="../notesSlides/notesSlide26.xml"/><Relationship Id="rId12" Type="http://schemas.openxmlformats.org/officeDocument/2006/relationships/image" Target="../media/image15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54.png"/><Relationship Id="rId11" Type="http://schemas.openxmlformats.org/officeDocument/2006/relationships/image" Target="../media/image281.png"/><Relationship Id="rId5" Type="http://schemas.openxmlformats.org/officeDocument/2006/relationships/image" Target="../media/image2.jpeg"/><Relationship Id="rId10" Type="http://schemas.openxmlformats.org/officeDocument/2006/relationships/image" Target="../media/image270.png"/><Relationship Id="rId4" Type="http://schemas.openxmlformats.org/officeDocument/2006/relationships/image" Target="../media/image153.png"/><Relationship Id="rId9" Type="http://schemas.openxmlformats.org/officeDocument/2006/relationships/image" Target="../media/image16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2.jpeg"/><Relationship Id="rId9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.jpe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image" Target="../media/image162.png"/><Relationship Id="rId5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image" Target="../media/image500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540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11" Type="http://schemas.openxmlformats.org/officeDocument/2006/relationships/image" Target="../media/image168.png"/><Relationship Id="rId5" Type="http://schemas.openxmlformats.org/officeDocument/2006/relationships/image" Target="../media/image571.png"/><Relationship Id="rId10" Type="http://schemas.openxmlformats.org/officeDocument/2006/relationships/image" Target="../media/image780.png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video" Target="../media/media1.wmv"/><Relationship Id="rId7" Type="http://schemas.openxmlformats.org/officeDocument/2006/relationships/image" Target="../media/image590.png"/><Relationship Id="rId2" Type="http://schemas.microsoft.com/office/2007/relationships/media" Target="../media/media1.wmv"/><Relationship Id="rId1" Type="http://schemas.openxmlformats.org/officeDocument/2006/relationships/tags" Target="../tags/tag51.xml"/><Relationship Id="rId6" Type="http://schemas.openxmlformats.org/officeDocument/2006/relationships/image" Target="../media/image164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4" Type="http://schemas.openxmlformats.org/officeDocument/2006/relationships/image" Target="../media/image1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661.png"/><Relationship Id="rId5" Type="http://schemas.openxmlformats.org/officeDocument/2006/relationships/image" Target="../media/image650.png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690.png"/><Relationship Id="rId5" Type="http://schemas.openxmlformats.org/officeDocument/2006/relationships/image" Target="../media/image172.png"/><Relationship Id="rId4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31.png"/><Relationship Id="rId9" Type="http://schemas.openxmlformats.org/officeDocument/2006/relationships/image" Target="../media/image22.jpeg"/></Relationships>
</file>

<file path=ppt/slides/_rels/slide6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0.png"/><Relationship Id="rId3" Type="http://schemas.openxmlformats.org/officeDocument/2006/relationships/image" Target="../media/image450.png"/><Relationship Id="rId38" Type="http://schemas.openxmlformats.org/officeDocument/2006/relationships/image" Target="../media/image48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174.png"/><Relationship Id="rId40" Type="http://schemas.openxmlformats.org/officeDocument/2006/relationships/image" Target="../media/image2.jpeg"/><Relationship Id="rId36" Type="http://schemas.openxmlformats.org/officeDocument/2006/relationships/image" Target="../media/image460.png"/><Relationship Id="rId4" Type="http://schemas.openxmlformats.org/officeDocument/2006/relationships/image" Target="../media/image4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7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0.png"/><Relationship Id="rId11" Type="http://schemas.openxmlformats.org/officeDocument/2006/relationships/image" Target="../media/image177.emf"/><Relationship Id="rId5" Type="http://schemas.openxmlformats.org/officeDocument/2006/relationships/image" Target="../media/image175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560.png"/><Relationship Id="rId7" Type="http://schemas.openxmlformats.org/officeDocument/2006/relationships/image" Target="../media/image1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570.png"/><Relationship Id="rId9" Type="http://schemas.openxmlformats.org/officeDocument/2006/relationships/image" Target="../media/image1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84.png"/><Relationship Id="rId7" Type="http://schemas.openxmlformats.org/officeDocument/2006/relationships/image" Target="../media/image1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86.png"/><Relationship Id="rId12" Type="http://schemas.openxmlformats.org/officeDocument/2006/relationships/image" Target="../media/image1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88.png"/><Relationship Id="rId5" Type="http://schemas.openxmlformats.org/officeDocument/2006/relationships/image" Target="../media/image660.png"/><Relationship Id="rId10" Type="http://schemas.openxmlformats.org/officeDocument/2006/relationships/image" Target="../media/image970.png"/><Relationship Id="rId4" Type="http://schemas.openxmlformats.org/officeDocument/2006/relationships/image" Target="../media/image187.jpeg"/><Relationship Id="rId9" Type="http://schemas.openxmlformats.org/officeDocument/2006/relationships/image" Target="../media/image6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jpeg"/><Relationship Id="rId7" Type="http://schemas.openxmlformats.org/officeDocument/2006/relationships/image" Target="../media/image196.png"/><Relationship Id="rId12" Type="http://schemas.openxmlformats.org/officeDocument/2006/relationships/image" Target="../media/image87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1.png"/><Relationship Id="rId11" Type="http://schemas.openxmlformats.org/officeDocument/2006/relationships/image" Target="../media/image860.png"/><Relationship Id="rId5" Type="http://schemas.openxmlformats.org/officeDocument/2006/relationships/image" Target="../media/image195.png"/><Relationship Id="rId10" Type="http://schemas.openxmlformats.org/officeDocument/2006/relationships/image" Target="../media/image850.png"/><Relationship Id="rId4" Type="http://schemas.openxmlformats.org/officeDocument/2006/relationships/image" Target="../media/image194.png"/><Relationship Id="rId9" Type="http://schemas.openxmlformats.org/officeDocument/2006/relationships/image" Target="../media/image19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81"/>
            <a:ext cx="2743014" cy="617737"/>
          </a:xfrm>
          <a:prstGeom prst="rect">
            <a:avLst/>
          </a:prstGeom>
          <a:noFill/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457200" y="3995772"/>
            <a:ext cx="8229600" cy="1702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  <a:cs typeface="+mj-cs"/>
              </a:rPr>
              <a:t>Tigrane Cantat-Moltrecht</a:t>
            </a:r>
            <a:endParaRPr lang="en-US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Laboratoire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Kastler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Brossel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,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Collège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de France</a:t>
            </a:r>
          </a:p>
          <a:p>
            <a:pPr algn="ctr">
              <a:spcBef>
                <a:spcPct val="0"/>
              </a:spcBef>
            </a:pP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>
              <a:spcBef>
                <a:spcPct val="0"/>
              </a:spcBef>
            </a:pP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11 </a:t>
            </a:r>
            <a:r>
              <a:rPr lang="en-US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janvier</a:t>
            </a:r>
            <a:r>
              <a:rPr lang="en-US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2018</a:t>
            </a:r>
            <a:endParaRPr lang="fr-FR" sz="3200" dirty="0" smtClean="0">
              <a:latin typeface="Linux Libertine G" panose="02000503000000000000" pitchFamily="2" charset="0"/>
              <a:ea typeface="Linux Libertine G" panose="02000503000000000000" pitchFamily="2" charset="0"/>
              <a:cs typeface="+mj-cs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0" y="7112002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 smtClean="0"/>
              <a:t>TexPoint</a:t>
            </a:r>
            <a:r>
              <a:rPr lang="en-US" dirty="0" smtClean="0"/>
              <a:t> fonts used in EMF. 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TexPoint</a:t>
            </a:r>
            <a:r>
              <a:rPr lang="en-US" dirty="0" smtClean="0"/>
              <a:t> manual before you delete this box.: 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MI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endParaRPr lang="es-CL" dirty="0"/>
          </a:p>
        </p:txBody>
      </p:sp>
      <p:pic>
        <p:nvPicPr>
          <p:cNvPr id="8" name="Picture 10" descr="D:\Physics ENS\Talks\2011 - QIPC Zurich\QuantumFeedbackJuggling_cropped_PP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143923"/>
            <a:ext cx="942548" cy="720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6303116" y="1090651"/>
            <a:ext cx="573140" cy="538149"/>
            <a:chOff x="12564" y="5848"/>
            <a:chExt cx="724" cy="724"/>
          </a:xfrm>
        </p:grpSpPr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12612" y="5860"/>
              <a:ext cx="598" cy="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 sz="8000"/>
            </a:p>
          </p:txBody>
        </p:sp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" y="5848"/>
              <a:ext cx="724" cy="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846" y="2208977"/>
            <a:ext cx="9150846" cy="2084119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:</a:t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nuages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Rydberg à la simulation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quantique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atomes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circulaires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127" name="Picture 7" descr="D:\Documents Tigrane\communications\DAMOP 2017\figures\LogoPHY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07" y="513109"/>
            <a:ext cx="937497" cy="4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24145" y="1979548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Soutenance de thèse de doctorat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07025" y="5723964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Sous la direction de Michel Brune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8674" name="Picture 2" descr="D:\Documents Tigrane\manuscrit-git\soutenance\figures\upmc-logotype.gi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14" y="1030635"/>
            <a:ext cx="1330194" cy="6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Documents Tigrane\communications\DAMOP 2017\figures\logo-ps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57" y="1124744"/>
            <a:ext cx="877989" cy="43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Documents Tigrane\communications\DAMOP 2017\figures\logocdf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62067"/>
            <a:ext cx="1338263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Documents Tigrane\communications\DAMOP 2017\figures\ens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30259"/>
            <a:ext cx="648072" cy="74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38"/>
    </mc:Choice>
    <mc:Fallback xmlns="">
      <p:transition advTm="29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: grand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</m:oMath>
                </a14:m>
                <a:endParaRPr lang="fr-FR" b="0" dirty="0" smtClean="0"/>
              </a:p>
              <a:p>
                <a:endParaRPr lang="fr-FR" i="1" dirty="0"/>
              </a:p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électron de valence très éloigné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grand moment dipolaire de transition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∼</m:t>
                      </m:r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𝑒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" y="836712"/>
                <a:ext cx="4464496" cy="2031325"/>
              </a:xfrm>
              <a:prstGeom prst="rect">
                <a:avLst/>
              </a:prstGeom>
              <a:blipFill rotWithShape="1">
                <a:blip r:embed="rId5"/>
                <a:stretch>
                  <a:fillRect t="-1194" r="-8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483767" y="3380655"/>
            <a:ext cx="3672407" cy="25853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Très bonnes antennes 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(sensibilité au champ EM)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Fortes interactions dipôle-dipôle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Longue durée de vie naturelle</a:t>
            </a:r>
            <a:b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(très sensible au corps noir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Niveau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(bas </a:t>
                </a:r>
                <a14:m>
                  <m:oMath xmlns:m="http://schemas.openxmlformats.org/officeDocument/2006/math">
                    <m:r>
                      <a:rPr lang="fr-FR" i="1" u="sng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u="sng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):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 dipolaire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:</a:t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𝜏</m:t>
                      </m:r>
                      <m:r>
                        <a:rPr lang="fr-FR" i="1" dirty="0">
                          <a:latin typeface="Cambria Math"/>
                          <a:ea typeface="Linux Libertine G" panose="02000503000000000000" pitchFamily="2" charset="0"/>
                        </a:rPr>
                        <m:t>∼100 µ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Linux Libertine G" panose="02000503000000000000" pitchFamily="2" charset="0"/>
                        </a:rPr>
                        <m:t>s</m:t>
                      </m:r>
                    </m:oMath>
                  </m:oMathPara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5" y="4221088"/>
                <a:ext cx="2448272" cy="1754326"/>
              </a:xfrm>
              <a:prstGeom prst="rect">
                <a:avLst/>
              </a:prstGeom>
              <a:blipFill rotWithShape="1">
                <a:blip r:embed="rId6"/>
                <a:stretch>
                  <a:fillRect t="-13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à angle droit 9"/>
          <p:cNvSpPr/>
          <p:nvPr/>
        </p:nvSpPr>
        <p:spPr>
          <a:xfrm rot="5400000">
            <a:off x="1252574" y="2571962"/>
            <a:ext cx="1328007" cy="1457908"/>
          </a:xfrm>
          <a:prstGeom prst="bentUpArrow">
            <a:avLst>
              <a:gd name="adj1" fmla="val 17147"/>
              <a:gd name="adj2" fmla="val 25000"/>
              <a:gd name="adj3" fmla="val 26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D:\Documents Tigrane\manuscrit-git\soutenance\figures\picture_RydbergAto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92696"/>
            <a:ext cx="3861372" cy="20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 numCol="1"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qu'un atome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11560" y="620688"/>
                <a:ext cx="4680520" cy="20906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 de Rydberg circulaire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maximaux</a:t>
                </a:r>
              </a:p>
              <a:p>
                <a:endParaRPr lang="fr-FR" i="1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orbitale électronique toroïdale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orientée par un champ électrique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F</m:t>
                        </m:r>
                      </m:e>
                    </m:acc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qui stabilise le niveau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0688"/>
                <a:ext cx="4680520" cy="2090637"/>
              </a:xfrm>
              <a:prstGeom prst="rect">
                <a:avLst/>
              </a:prstGeom>
              <a:blipFill rotWithShape="1">
                <a:blip r:embed="rId5"/>
                <a:stretch>
                  <a:fillRect l="-519" t="-1159" r="-519" b="-23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68" y="2060848"/>
            <a:ext cx="241173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684568" y="1084094"/>
            <a:ext cx="2952218" cy="809416"/>
            <a:chOff x="5436096" y="1268760"/>
            <a:chExt cx="2952218" cy="809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50  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=50 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,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=49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268760"/>
                  <a:ext cx="295221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fr-FR" i="1" spc="-30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48  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spc="-3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=| 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=48 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, 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spc="-300">
                            <a:latin typeface="Cambria Math" panose="02040503050406030204" pitchFamily="18" charset="0"/>
                          </a:rPr>
                          <m:t>=47  〉</m:t>
                        </m:r>
                      </m:oMath>
                    </m:oMathPara>
                  </a14:m>
                  <a:endParaRPr lang="fr-FR" spc="-3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1708844"/>
                  <a:ext cx="283789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15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716016" y="4333776"/>
                <a:ext cx="3744416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Seul canal de désexcitation (à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 : 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vers le circulaire d'en-dessous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Circulaire 50C : durée de vie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𝜏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≃29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𝑇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=0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333776"/>
                <a:ext cx="3744416" cy="1754326"/>
              </a:xfrm>
              <a:prstGeom prst="rect">
                <a:avLst/>
              </a:prstGeom>
              <a:blipFill rotWithShape="1">
                <a:blip r:embed="rId9"/>
                <a:stretch>
                  <a:fillRect l="-974" t="-1379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984686"/>
            <a:ext cx="3096344" cy="29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120000">
            <a:off x="5762950" y="1064975"/>
            <a:ext cx="2776115" cy="213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Inhiber l'émission spontanée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20688"/>
                <a:ext cx="4536504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Mieux que la durée de vie naturelle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condensateur de séparation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𝐷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&lt;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𝜆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/2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inhibe l'émission dans les modes orthogonaux aux plaques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nhibition de l'émission spontanée[3]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⇒2500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vant une émission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 (</m:t>
                    </m:r>
                    <m:r>
                      <a:rPr lang="fr-FR" b="0" i="1" smtClean="0">
                        <a:latin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</a:rPr>
                      <m:t>=0)</m:t>
                    </m:r>
                  </m:oMath>
                </a14:m>
                <a:r>
                  <a:rPr lang="en-US" dirty="0" smtClean="0"/>
                  <a:t> !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0688"/>
                <a:ext cx="4536504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937" t="-939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0552" y="764704"/>
            <a:ext cx="302641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739" y="3428999"/>
            <a:ext cx="4166049" cy="234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92" y="3261871"/>
            <a:ext cx="3885672" cy="26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5042471" y="706092"/>
            <a:ext cx="3811586" cy="2392976"/>
            <a:chOff x="5004048" y="767388"/>
            <a:chExt cx="3384376" cy="223224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00694" y="921824"/>
              <a:ext cx="2991083" cy="192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04048" y="767388"/>
              <a:ext cx="3384376" cy="2232248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62154" y="6119776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Kleppner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 PRL, 1985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164288" y="6098742"/>
                <a:ext cx="1014958" cy="3724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098742"/>
                <a:ext cx="1014958" cy="3724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 flipH="1" flipV="1">
            <a:off x="6948264" y="5229201"/>
            <a:ext cx="504056" cy="7920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03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potentiel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pondéro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-moteur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8101" y="834281"/>
                <a:ext cx="3746276" cy="1238929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l'électron de valence dans un potentiel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pondéro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-moteur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𝑉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h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r>
                        <a:rPr lang="fr-FR" b="0" i="1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1" y="834281"/>
                <a:ext cx="3746276" cy="12389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932040" y="834281"/>
                <a:ext cx="3384376" cy="4801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cherchent le champ faible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techniques 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usuelles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piège profond grâce à la grande polarisabilité de l'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e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quasi-libre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quasi-indépendant du nombre quantique principal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faible décohérence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due au piégeage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quasi-nulle pour les circulaires ! (handicapante à bas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qqes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max.)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834281"/>
                <a:ext cx="3384376" cy="4801314"/>
              </a:xfrm>
              <a:prstGeom prst="rect">
                <a:avLst/>
              </a:prstGeom>
              <a:blipFill rotWithShape="1">
                <a:blip r:embed="rId6"/>
                <a:stretch>
                  <a:fillRect l="-898" t="-507" b="-10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613626" y="2953645"/>
            <a:ext cx="3605098" cy="2681950"/>
            <a:chOff x="571245" y="2852936"/>
            <a:chExt cx="3605098" cy="2681950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1245" y="2852936"/>
              <a:ext cx="3605098" cy="268195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5" name="ZoneTexte 4"/>
            <p:cNvSpPr txBox="1"/>
            <p:nvPr/>
          </p:nvSpPr>
          <p:spPr>
            <a:xfrm>
              <a:off x="2823391" y="3511937"/>
              <a:ext cx="1143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FF000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Continuum</a:t>
              </a:r>
              <a:endParaRPr lang="fr-FR" sz="1600" dirty="0">
                <a:solidFill>
                  <a:srgbClr val="FF0000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981196" y="4822413"/>
              <a:ext cx="428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rPr>
                <a:t>nC</a:t>
              </a:r>
              <a:endParaRPr lang="fr-FR" sz="16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86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Piéger des Rydberg circulaires : géométrie des faisceaux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856169" y="2420888"/>
            <a:ext cx="857936" cy="792088"/>
          </a:xfrm>
          <a:prstGeom prst="rect">
            <a:avLst/>
          </a:prstGeom>
          <a:solidFill>
            <a:srgbClr val="F9CB07"/>
          </a:solidFill>
          <a:ln w="12700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0519" y="821748"/>
                <a:ext cx="4219812" cy="2607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 à 1064 nm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radial dans un faisceau Laguerre-Gauss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0,5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,</m:t>
                        </m:r>
                        <m:r>
                          <a:rPr lang="fr-FR" b="0" i="1" dirty="0" smtClean="0">
                            <a:latin typeface="Cambria Math"/>
                            <a:ea typeface="Linux Libertine G" panose="02000503000000000000" pitchFamily="2" charset="0"/>
                          </a:rPr>
                          <m:t>𝑧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7</m:t>
                    </m:r>
                    <m: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Piégeage longitudinal dans un réseau ajustable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𝑑</m:t>
                    </m:r>
                    <m:r>
                      <a:rPr lang="fr-FR" b="0" i="1" smtClean="0">
                        <a:latin typeface="Cambria Math"/>
                      </a:rPr>
                      <m:t>∼5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μm</m:t>
                    </m:r>
                  </m:oMath>
                </a14:m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1,45 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=200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=7 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</m:t>
                    </m:r>
                  </m:oMath>
                </a14:m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" y="821748"/>
                <a:ext cx="4219812" cy="2607252"/>
              </a:xfrm>
              <a:prstGeom prst="rect">
                <a:avLst/>
              </a:prstGeom>
              <a:blipFill rotWithShape="1">
                <a:blip r:embed="rId5"/>
                <a:stretch>
                  <a:fillRect l="-865" t="-930" b="-25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077072"/>
            <a:ext cx="483848" cy="181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D:\Documents Tigrane\manuscrit-git\soutenance\figures\pondero_latti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44" y="4100636"/>
            <a:ext cx="2257947" cy="21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8551" y="4077072"/>
                <a:ext cx="4771521" cy="153304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Potentiel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piégeage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confinant et profond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Cambria Math"/>
                  </a:rPr>
                  <a:t>fréquence longitudinale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≃2</m:t>
                    </m:r>
                    <m:r>
                      <a:rPr lang="fr-FR" b="0" i="1" dirty="0" smtClean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 ⋅24 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</a:rPr>
                      <m:t>kHz</m:t>
                    </m:r>
                  </m:oMath>
                </a14:m>
                <a:endParaRPr lang="fr-FR" b="0" i="0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fréquence radiale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fr-FR" i="1" dirty="0" err="1">
                            <a:latin typeface="Cambria Math"/>
                          </a:rPr>
                          <m:t>𝑦</m:t>
                        </m:r>
                        <m:r>
                          <a:rPr lang="fr-FR" i="1" dirty="0" err="1">
                            <a:latin typeface="Cambria Math"/>
                          </a:rPr>
                          <m:t>,</m:t>
                        </m:r>
                        <m:r>
                          <a:rPr lang="fr-FR" i="1" dirty="0" err="1"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fr-FR" i="1" dirty="0">
                        <a:latin typeface="Cambria Math"/>
                      </a:rPr>
                      <m:t>≃2</m:t>
                    </m:r>
                    <m:r>
                      <a:rPr lang="fr-FR" i="1" dirty="0">
                        <a:latin typeface="Cambria Math"/>
                      </a:rPr>
                      <m:t>𝜋</m:t>
                    </m:r>
                    <m:r>
                      <a:rPr lang="fr-FR" b="0" i="1" dirty="0" smtClean="0">
                        <a:latin typeface="Cambria Math"/>
                      </a:rPr>
                      <m:t>⋅</m:t>
                    </m:r>
                    <m:r>
                      <a:rPr lang="fr-FR" i="1" dirty="0">
                        <a:latin typeface="Cambria Math"/>
                      </a:rPr>
                      <m:t>12 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kHz</m:t>
                    </m:r>
                  </m:oMath>
                </a14:m>
                <a:endParaRPr lang="fr-FR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Cambria Math"/>
                  </a:rPr>
                  <a:t>profondeur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U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≃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b="0" i="1" smtClean="0">
                        <a:latin typeface="Cambria Math"/>
                      </a:rPr>
                      <m:t>⋅</m:t>
                    </m:r>
                    <m:r>
                      <a:rPr lang="fr-FR" i="1">
                        <a:latin typeface="Cambria Math"/>
                      </a:rPr>
                      <m:t>5 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MHz</m:t>
                    </m:r>
                    <m:r>
                      <a:rPr lang="fr-FR" i="1">
                        <a:latin typeface="Cambria Math"/>
                      </a:rPr>
                      <m:t> ≃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⋅</m:t>
                    </m:r>
                    <m:r>
                      <a:rPr lang="fr-FR" i="1">
                        <a:latin typeface="Cambria Math"/>
                      </a:rPr>
                      <m:t>250 µ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K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1" y="4077072"/>
                <a:ext cx="4771521" cy="153304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>
            <a:off x="5165834" y="2816932"/>
            <a:ext cx="244827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6029930" y="1781557"/>
            <a:ext cx="504056" cy="20162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6029930" y="1772816"/>
            <a:ext cx="504056" cy="20162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82959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5292080" y="2924944"/>
            <a:ext cx="800033" cy="864096"/>
            <a:chOff x="5292080" y="2924944"/>
            <a:chExt cx="800033" cy="864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5724128" y="3212976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3212976"/>
                  <a:ext cx="367985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5500159" y="2924944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159" y="2924944"/>
                  <a:ext cx="37138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e 15"/>
            <p:cNvGrpSpPr/>
            <p:nvPr/>
          </p:nvGrpSpPr>
          <p:grpSpPr>
            <a:xfrm>
              <a:off x="5573822" y="3200400"/>
              <a:ext cx="279957" cy="304036"/>
              <a:chOff x="7100355" y="3196972"/>
              <a:chExt cx="279957" cy="304036"/>
            </a:xfrm>
          </p:grpSpPr>
          <p:cxnSp>
            <p:nvCxnSpPr>
              <p:cNvPr id="9" name="Connecteur droit avec flèche 8"/>
              <p:cNvCxnSpPr/>
              <p:nvPr/>
            </p:nvCxnSpPr>
            <p:spPr>
              <a:xfrm>
                <a:off x="7100355" y="3501008"/>
                <a:ext cx="279957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/>
              <p:nvPr/>
            </p:nvCxnSpPr>
            <p:spPr>
              <a:xfrm flipV="1">
                <a:off x="7100355" y="3196972"/>
                <a:ext cx="0" cy="29641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Ellipse 18"/>
            <p:cNvSpPr/>
            <p:nvPr/>
          </p:nvSpPr>
          <p:spPr>
            <a:xfrm>
              <a:off x="5501814" y="3429016"/>
              <a:ext cx="144000" cy="144000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/>
                <p:cNvSpPr txBox="1"/>
                <p:nvPr/>
              </p:nvSpPr>
              <p:spPr>
                <a:xfrm>
                  <a:off x="5292080" y="3419708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080" y="3419708"/>
                  <a:ext cx="35375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Ellipse 19"/>
            <p:cNvSpPr/>
            <p:nvPr/>
          </p:nvSpPr>
          <p:spPr>
            <a:xfrm>
              <a:off x="5550962" y="347815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5999975" y="2802532"/>
            <a:ext cx="570325" cy="28800"/>
            <a:chOff x="6046394" y="2796330"/>
            <a:chExt cx="390461" cy="45719"/>
          </a:xfrm>
        </p:grpSpPr>
        <p:sp>
          <p:nvSpPr>
            <p:cNvPr id="27" name="Ellipse 26"/>
            <p:cNvSpPr/>
            <p:nvPr/>
          </p:nvSpPr>
          <p:spPr>
            <a:xfrm>
              <a:off x="6276222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6391136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6161308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6046394" y="2796330"/>
              <a:ext cx="45719" cy="4571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70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1899" y="6358152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243" y="1161740"/>
            <a:ext cx="28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</a:t>
            </a:r>
          </a:p>
          <a:p>
            <a:pPr algn="just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entre 2 atomes de Rydberg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−3</m:t>
                          </m:r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fr-FR" i="1">
                                  <a:latin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68" y="1124742"/>
                <a:ext cx="4264549" cy="720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067924" y="2715895"/>
                <a:ext cx="4752548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le même état  : interaction 2</a:t>
                </a:r>
                <a:r>
                  <a:rPr lang="fr-FR" baseline="30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nd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ordre de type van der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Waals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Deux atomes dans des états différents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𝑎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𝑏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24" y="2715895"/>
                <a:ext cx="4752548" cy="3139321"/>
              </a:xfrm>
              <a:prstGeom prst="rect">
                <a:avLst/>
              </a:prstGeom>
              <a:blipFill rotWithShape="1">
                <a:blip r:embed="rId10"/>
                <a:stretch>
                  <a:fillRect l="-639" t="-774" r="-3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 descr="D:\Documents Tigrane\manuscrit-git\soutenance\figures\dipole_coupling_aba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870296"/>
            <a:ext cx="2629976" cy="8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𝑎𝑏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02" y="5117110"/>
                <a:ext cx="65299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|</m:t>
                      </m:r>
                      <m:r>
                        <a:rPr lang="fr-FR" b="0" i="1" smtClean="0">
                          <a:latin typeface="Cambria Math"/>
                        </a:rPr>
                        <m:t>𝑏𝑎</m:t>
                      </m:r>
                      <m:r>
                        <a:rPr lang="fr-FR" b="0" i="1" smtClean="0">
                          <a:latin typeface="Cambria Math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53" y="5117110"/>
                <a:ext cx="653577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7" name="Picture 3" descr="D:\Documents Tigrane\manuscrit-git\soutenance\figures\2_atom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4467"/>
            <a:ext cx="2763813" cy="1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Deux atomes de Rydberg en interaction : équivalence avec deux spins 1/2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89" name="Groupe 88"/>
          <p:cNvGrpSpPr/>
          <p:nvPr/>
        </p:nvGrpSpPr>
        <p:grpSpPr>
          <a:xfrm>
            <a:off x="175814" y="759027"/>
            <a:ext cx="6124378" cy="1949893"/>
            <a:chOff x="107504" y="620688"/>
            <a:chExt cx="6124378" cy="1949893"/>
          </a:xfrm>
        </p:grpSpPr>
        <p:sp>
          <p:nvSpPr>
            <p:cNvPr id="81" name="Rounded Rectangle 3"/>
            <p:cNvSpPr/>
            <p:nvPr/>
          </p:nvSpPr>
          <p:spPr>
            <a:xfrm>
              <a:off x="4848410" y="2049322"/>
              <a:ext cx="1239456" cy="462516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80" name="Rounded Rectangle 4"/>
            <p:cNvSpPr/>
            <p:nvPr/>
          </p:nvSpPr>
          <p:spPr>
            <a:xfrm>
              <a:off x="3384079" y="2068264"/>
              <a:ext cx="1263627" cy="424632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410098" y="1554152"/>
              <a:ext cx="1805560" cy="3680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880829" y="1125165"/>
              <a:ext cx="902781" cy="360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Correspond à un système de 2 spins-1/2 :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van der </a:t>
                  </a:r>
                  <a:r>
                    <a:rPr lang="fr-FR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Waals</a:t>
                  </a:r>
                  <a:r>
                    <a:rPr lang="fr-FR" dirty="0" smtClean="0"/>
                    <a:t>   </a:t>
                  </a:r>
                  <a14:m>
                    <m:oMath xmlns:m="http://schemas.openxmlformats.org/officeDocument/2006/math">
                      <m:r>
                        <a:rPr lang="fr-FR" b="0" i="0" dirty="0" smtClean="0">
                          <a:latin typeface="Cambria Math"/>
                        </a:rPr>
                        <m:t>→</m:t>
                      </m:r>
                      <m:r>
                        <a:rPr lang="fr-FR" b="0" i="1" dirty="0" smtClean="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b>
                      </m:sSub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𝑍</m:t>
                          </m:r>
                        </m:sup>
                      </m:sSubSup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terme d'échange 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/>
                            </a:rPr>
                            <m:t>→  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𝐽</m:t>
                          </m:r>
                          <m:r>
                            <a:rPr lang="fr-FR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𝑋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sSubSup>
                        <m:sSubSup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i="1" dirty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/>
                            </a:rPr>
                            <m:t>𝑌</m:t>
                          </m:r>
                        </m:sup>
                      </m:sSubSup>
                      <m:r>
                        <a:rPr lang="fr-FR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fr-FR" b="0" dirty="0" smtClean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fr-FR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couplage microonde externe </a:t>
                  </a:r>
                  <a14:m>
                    <m:oMath xmlns:m="http://schemas.openxmlformats.org/officeDocument/2006/math"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→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Δ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𝑍</m:t>
                              </m:r>
                            </m:sup>
                          </m:sSubSup>
                        </m:e>
                      </m:d>
                      <m:r>
                        <a:rPr lang="fr-FR" b="0" i="1" dirty="0" smtClean="0">
                          <a:latin typeface="Cambria Math"/>
                          <a:ea typeface="Linux Libertine G" panose="02000503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Ω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fr-FR" b="0" i="1" dirty="0" smtClean="0">
                              <a:latin typeface="Cambria Math"/>
                              <a:ea typeface="Linux Libertine G" panose="02000503000000000000" pitchFamily="2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dirty="0" smtClean="0">
                                  <a:latin typeface="Cambria Math"/>
                                  <a:ea typeface="Linux Libertine G" panose="02000503000000000000" pitchFamily="2" charset="0"/>
                                </a:rPr>
                                <m:t>𝑋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20688"/>
                  <a:ext cx="6124378" cy="194989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896"/>
                  </a:stretch>
                </a:blipFill>
                <a:ln w="6350"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6980419" y="1074303"/>
            <a:ext cx="1594868" cy="1326179"/>
            <a:chOff x="6793556" y="1166717"/>
            <a:chExt cx="1594868" cy="1326179"/>
          </a:xfrm>
        </p:grpSpPr>
        <p:cxnSp>
          <p:nvCxnSpPr>
            <p:cNvPr id="43" name="Straight Connector 4"/>
            <p:cNvCxnSpPr/>
            <p:nvPr/>
          </p:nvCxnSpPr>
          <p:spPr>
            <a:xfrm>
              <a:off x="7084069" y="2302396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>
              <a:off x="7084069" y="1371778"/>
              <a:ext cx="836613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3"/>
            <p:cNvSpPr txBox="1"/>
            <p:nvPr/>
          </p:nvSpPr>
          <p:spPr>
            <a:xfrm>
              <a:off x="7885432" y="2092206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6" name="TextBox 4"/>
            <p:cNvSpPr txBox="1"/>
            <p:nvPr/>
          </p:nvSpPr>
          <p:spPr>
            <a:xfrm>
              <a:off x="7885433" y="1166717"/>
              <a:ext cx="50299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fr-FR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fr-FR" altLang="zh-CN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'</a:t>
              </a:r>
              <a:r>
                <a:rPr lang="zh-CN" altLang="en-US" dirty="0" smtClean="0">
                  <a:latin typeface="Cambria Math" panose="02040503050406030204" pitchFamily="18" charset="0"/>
                  <a:ea typeface="Arial Unicode MS" panose="020B0604020202020204" charset="-122"/>
                </a:rPr>
                <a:t>C</a:t>
              </a:r>
              <a:endParaRPr lang="zh-CN" altLang="en-US" dirty="0">
                <a:latin typeface="Cambria Math" panose="02040503050406030204" pitchFamily="18" charset="0"/>
                <a:ea typeface="Arial Unicode MS" panose="020B0604020202020204" charset="-122"/>
              </a:endParaRPr>
            </a:p>
          </p:txBody>
        </p:sp>
        <p:sp>
          <p:nvSpPr>
            <p:cNvPr id="49" name="Up Arrow 11"/>
            <p:cNvSpPr/>
            <p:nvPr/>
          </p:nvSpPr>
          <p:spPr>
            <a:xfrm flipV="1">
              <a:off x="7621879" y="2118246"/>
              <a:ext cx="168275" cy="374650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0070C0">
                <a:alpha val="53000"/>
              </a:srgbClr>
            </a:solidFill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Up Arrow 12"/>
            <p:cNvSpPr/>
            <p:nvPr/>
          </p:nvSpPr>
          <p:spPr>
            <a:xfrm rot="10800000" flipV="1">
              <a:off x="7621879" y="1206678"/>
              <a:ext cx="168275" cy="376238"/>
            </a:xfrm>
            <a:prstGeom prst="upArrow">
              <a:avLst>
                <a:gd name="adj1" fmla="val 42758"/>
                <a:gd name="adj2" fmla="val 76206"/>
              </a:avLst>
            </a:prstGeom>
            <a:solidFill>
              <a:srgbClr val="FF0000">
                <a:alpha val="50000"/>
              </a:srgbClr>
            </a:solidFill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cxnSp>
          <p:nvCxnSpPr>
            <p:cNvPr id="52" name="Straight Arrow Connector 8"/>
            <p:cNvCxnSpPr/>
            <p:nvPr/>
          </p:nvCxnSpPr>
          <p:spPr>
            <a:xfrm flipV="1">
              <a:off x="7285590" y="1192391"/>
              <a:ext cx="0" cy="1087684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none" w="sm" len="lg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"/>
            <p:cNvCxnSpPr/>
            <p:nvPr/>
          </p:nvCxnSpPr>
          <p:spPr>
            <a:xfrm flipV="1">
              <a:off x="6988818" y="1192390"/>
              <a:ext cx="4587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3556" y="1166717"/>
              <a:ext cx="195262" cy="174625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870798" y="1641721"/>
                  <a:ext cx="3946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798" y="1641721"/>
                  <a:ext cx="394659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/>
              <p:cNvSpPr txBox="1"/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Choix des niveaux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𝑛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+2</m:t>
                    </m:r>
                  </m:oMath>
                </a14:m>
                <a:r>
                  <a:rPr lang="fr-FR" b="0" i="1" dirty="0" smtClean="0">
                    <a:latin typeface="Cambria Math"/>
                    <a:ea typeface="Linux Libertine G" panose="02000503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𝐽</m:t>
                    </m:r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∼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i="1">
                        <a:latin typeface="Cambria Math"/>
                        <a:ea typeface="Linux Libertine G" panose="02000503000000000000" pitchFamily="2" charset="0"/>
                      </a:rPr>
                      <m:t>∝1/</m:t>
                    </m:r>
                    <m:sSup>
                      <m:sSupPr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𝑟</m:t>
                        </m:r>
                      </m:e>
                      <m:sup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6</m:t>
                        </m:r>
                      </m:sup>
                    </m:sSup>
                  </m:oMath>
                </a14:m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grand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de vie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limité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(corps noir)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plus petit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plus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faible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4" name="ZoneText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4" y="2848857"/>
                <a:ext cx="5230919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930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choisis : 48C et 50C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79867"/>
                <a:ext cx="2132939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4790" y="4101473"/>
            <a:ext cx="5117689" cy="20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84168" y="3717032"/>
            <a:ext cx="1988127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51520" y="2132856"/>
            <a:ext cx="597666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0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6106180" y="2945845"/>
            <a:ext cx="2985588" cy="2859419"/>
            <a:chOff x="5876334" y="3069010"/>
            <a:chExt cx="2711182" cy="3336322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6156175" y="3069010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contrôlé par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Linux Libertine G" panose="02000503000000000000" pitchFamily="2" charset="0"/>
                      </a:rPr>
                      <m:t>𝐹</m:t>
                    </m:r>
                  </m:oMath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i="1" dirty="0" smtClean="0">
                  <a:latin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quasi-constant :</a:t>
                </a:r>
                <a:endParaRPr lang="fr-FR" i="1" dirty="0">
                  <a:latin typeface="Cambria Math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17 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r>
                  <a:rPr lang="fr-FR" b="0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m</m:t>
                    </m:r>
                  </m:oMath>
                </a14:m>
                <a:endParaRPr lang="fr-FR" b="0" i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0" i="0" dirty="0" smtClean="0">
                    <a:latin typeface="Cambria Math"/>
                    <a:ea typeface="Linux Libertine G" panose="02000503000000000000" pitchFamily="2" charset="0"/>
                  </a:rPr>
                  <a:t>temps caractéristique :</a:t>
                </a:r>
                <a:r>
                  <a:rPr lang="fr-FR" dirty="0">
                    <a:latin typeface="Cambria Math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Cambria Math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∼15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Ω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exploration du diag. de phase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497408"/>
                <a:ext cx="2808312" cy="2585323"/>
              </a:xfrm>
              <a:prstGeom prst="rect">
                <a:avLst/>
              </a:prstGeom>
              <a:blipFill rotWithShape="1">
                <a:blip r:embed="rId5"/>
                <a:stretch>
                  <a:fillRect l="-1299" t="-939" r="-3463" b="-2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6" y="3505755"/>
            <a:ext cx="2947501" cy="233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d'une chaîne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4068960" y="4324517"/>
            <a:ext cx="3574120" cy="1512168"/>
            <a:chOff x="467544" y="1229319"/>
            <a:chExt cx="3574120" cy="1512168"/>
          </a:xfrm>
        </p:grpSpPr>
        <p:grpSp>
          <p:nvGrpSpPr>
            <p:cNvPr id="20" name="Groupe 19"/>
            <p:cNvGrpSpPr/>
            <p:nvPr/>
          </p:nvGrpSpPr>
          <p:grpSpPr>
            <a:xfrm>
              <a:off x="467544" y="1229319"/>
              <a:ext cx="3574120" cy="1512168"/>
              <a:chOff x="4644008" y="2648885"/>
              <a:chExt cx="3574120" cy="151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𝑎𝑏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 </m:t>
                          </m:r>
                          <m:d>
                            <m:dPr>
                              <m:begChr m:val="|"/>
                              <m:endChr m:val="〉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𝑏𝑎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/>
                            </a:rPr>
                            <m:t>      |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𝑏𝑏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〉 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042" y="2648885"/>
                    <a:ext cx="2309350" cy="30777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eff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r>
                          <a:rPr lang="fr-FR" i="1">
                            <a:latin typeface="Cambria Math"/>
                          </a:rPr>
                          <m:t>h</m:t>
                        </m:r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𝑎𝑏</m:t>
                                      </m:r>
                                    </m:sub>
                                  </m:sSub>
                                </m:e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𝑏𝑏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2996952"/>
                    <a:ext cx="3574120" cy="116410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e 20"/>
            <p:cNvGrpSpPr/>
            <p:nvPr/>
          </p:nvGrpSpPr>
          <p:grpSpPr>
            <a:xfrm>
              <a:off x="1562209" y="2016011"/>
              <a:ext cx="2298262" cy="336013"/>
              <a:chOff x="1438715" y="3077459"/>
              <a:chExt cx="2298262" cy="336013"/>
            </a:xfrm>
          </p:grpSpPr>
          <p:sp>
            <p:nvSpPr>
              <p:cNvPr id="22" name="Rounded Rectangle 39"/>
              <p:cNvSpPr/>
              <p:nvPr/>
            </p:nvSpPr>
            <p:spPr>
              <a:xfrm rot="20067420" flipH="1">
                <a:off x="2002821" y="3097860"/>
                <a:ext cx="1119054" cy="299872"/>
              </a:xfrm>
              <a:prstGeom prst="roundRect">
                <a:avLst>
                  <a:gd name="adj" fmla="val 28731"/>
                </a:avLst>
              </a:prstGeom>
              <a:solidFill>
                <a:srgbClr val="E46C0A">
                  <a:alpha val="20000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3" name="Rounded Rectangle 35"/>
              <p:cNvSpPr/>
              <p:nvPr/>
            </p:nvSpPr>
            <p:spPr>
              <a:xfrm rot="1480943">
                <a:off x="1438715" y="3077459"/>
                <a:ext cx="2298262" cy="336013"/>
              </a:xfrm>
              <a:prstGeom prst="roundRect">
                <a:avLst>
                  <a:gd name="adj" fmla="val 28731"/>
                </a:avLst>
              </a:prstGeom>
              <a:solidFill>
                <a:srgbClr val="93CDDD">
                  <a:alpha val="2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Extension à une chaîne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atomes</a:t>
                </a:r>
                <a: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i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hamiltonien XXZ en champ transverse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d'une chaîne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1/2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36" y="548680"/>
                <a:ext cx="5832648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e 43"/>
          <p:cNvGrpSpPr/>
          <p:nvPr/>
        </p:nvGrpSpPr>
        <p:grpSpPr>
          <a:xfrm>
            <a:off x="683568" y="1474219"/>
            <a:ext cx="7830393" cy="1738757"/>
            <a:chOff x="264204" y="889372"/>
            <a:chExt cx="6380134" cy="1304068"/>
          </a:xfrm>
        </p:grpSpPr>
        <p:sp>
          <p:nvSpPr>
            <p:cNvPr id="46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9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0" name="Left Brace 5"/>
            <p:cNvSpPr/>
            <p:nvPr/>
          </p:nvSpPr>
          <p:spPr>
            <a:xfrm rot="5400000">
              <a:off x="4470467" y="1030058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1" name="Text Box 41"/>
            <p:cNvSpPr txBox="1"/>
            <p:nvPr/>
          </p:nvSpPr>
          <p:spPr>
            <a:xfrm>
              <a:off x="3929602" y="929005"/>
              <a:ext cx="1365292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2" name="Left Brace 7"/>
            <p:cNvSpPr/>
            <p:nvPr/>
          </p:nvSpPr>
          <p:spPr>
            <a:xfrm rot="5400000">
              <a:off x="2885484" y="410359"/>
              <a:ext cx="190500" cy="194691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3" name="Left Brace 9"/>
            <p:cNvSpPr/>
            <p:nvPr/>
          </p:nvSpPr>
          <p:spPr>
            <a:xfrm rot="5400000">
              <a:off x="1091185" y="880948"/>
              <a:ext cx="190500" cy="1005734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4" name="Picture 46" descr="imgtemp_10xfoq-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" name="Text Box 43"/>
            <p:cNvSpPr txBox="1"/>
            <p:nvPr/>
          </p:nvSpPr>
          <p:spPr>
            <a:xfrm>
              <a:off x="2185306" y="929005"/>
              <a:ext cx="1719971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transverse</a:t>
              </a:r>
              <a:endParaRPr lang="zh-CN" altLang="vi-VN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56" name="Text Box 45"/>
            <p:cNvSpPr txBox="1"/>
            <p:nvPr/>
          </p:nvSpPr>
          <p:spPr>
            <a:xfrm>
              <a:off x="323528" y="889372"/>
              <a:ext cx="1702073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Couplage de spins longitudinal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57" name="Left Brace 5"/>
            <p:cNvSpPr/>
            <p:nvPr/>
          </p:nvSpPr>
          <p:spPr>
            <a:xfrm rot="5400000">
              <a:off x="5458003" y="1030057"/>
              <a:ext cx="203065" cy="720080"/>
            </a:xfrm>
            <a:prstGeom prst="leftBrace">
              <a:avLst>
                <a:gd name="adj1" fmla="val 84300"/>
                <a:gd name="adj2" fmla="val 48529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58" name="Text Box 41"/>
            <p:cNvSpPr txBox="1"/>
            <p:nvPr/>
          </p:nvSpPr>
          <p:spPr>
            <a:xfrm>
              <a:off x="5271342" y="929005"/>
              <a:ext cx="1372996" cy="392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Champ magnétique</a:t>
              </a:r>
              <a:b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altLang="en-US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transverse</a:t>
              </a:r>
              <a:endParaRPr lang="vi-VN" altLang="en-US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/>
                        </a:rPr>
                        <m:t>Δ</m:t>
                      </m:r>
                      <m:r>
                        <a:rPr lang="fr-FR" sz="1400" b="0" i="1" smtClean="0">
                          <a:latin typeface="Cambria Math"/>
                        </a:rPr>
                        <m:t>=0)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32" y="5757847"/>
                <a:ext cx="813428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1400" i="1" spc="-150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i="1" spc="-15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pc="-150" smtClean="0">
                                  <a:latin typeface="Cambria Math"/>
                                </a:rPr>
                                <m:t>B</m:t>
                              </m:r>
                            </m:e>
                          </m:acc>
                        </m:e>
                      </m:d>
                      <m:r>
                        <a:rPr lang="fr-FR" sz="1400" b="0" i="1" spc="-150" smtClean="0">
                          <a:latin typeface="Cambria Math"/>
                        </a:rPr>
                        <m:t>=12 </m:t>
                      </m:r>
                      <m:r>
                        <m:rPr>
                          <m:sty m:val="p"/>
                        </m:rPr>
                        <a:rPr lang="fr-FR" sz="1400" b="0" i="0" spc="-150" smtClean="0">
                          <a:latin typeface="Cambria Math"/>
                        </a:rPr>
                        <m:t>G</m:t>
                      </m:r>
                    </m:oMath>
                  </m:oMathPara>
                </a14:m>
                <a:endParaRPr lang="fr-FR" sz="1400" spc="-15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024"/>
                <a:ext cx="894989" cy="35118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Rydberg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727725580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Compton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  <a:p>
                          <a:pPr algn="ctr">
                            <a:buNone/>
                          </a:pP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727725580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3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Compton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  <a:p>
                          <a:pPr algn="ctr">
                            <a:buNone/>
                          </a:pP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6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Mélange des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 de paire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740" y="2852936"/>
            <a:ext cx="3482750" cy="27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/>
          <p:cNvGrpSpPr/>
          <p:nvPr/>
        </p:nvGrpSpPr>
        <p:grpSpPr>
          <a:xfrm>
            <a:off x="35496" y="933353"/>
            <a:ext cx="3960440" cy="1199503"/>
            <a:chOff x="1835696" y="4365104"/>
            <a:chExt cx="4388555" cy="1255986"/>
          </a:xfrm>
        </p:grpSpPr>
        <p:pic>
          <p:nvPicPr>
            <p:cNvPr id="28675" name="Picture 3" descr="D:\Documents Tigrane\manuscrit-git\soutenance\figures\single_toru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75904">
              <a:off x="2267744" y="4553772"/>
              <a:ext cx="1656184" cy="106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D:\Documents Tigrane\manuscrit-git\soutenance\figures\single_toru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500000">
              <a:off x="4568067" y="4553772"/>
              <a:ext cx="1656184" cy="106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lèche vers le bas 7"/>
            <p:cNvSpPr/>
            <p:nvPr/>
          </p:nvSpPr>
          <p:spPr>
            <a:xfrm flipH="1" flipV="1">
              <a:off x="2087724" y="4581128"/>
              <a:ext cx="108012" cy="960006"/>
            </a:xfrm>
            <a:prstGeom prst="downArrow">
              <a:avLst>
                <a:gd name="adj1" fmla="val 32363"/>
                <a:gd name="adj2" fmla="val 154058"/>
              </a:avLst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1835696" y="4365104"/>
                  <a:ext cx="360996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F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4365104"/>
                  <a:ext cx="360996" cy="40293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lèche vers le bas 14"/>
            <p:cNvSpPr/>
            <p:nvPr/>
          </p:nvSpPr>
          <p:spPr>
            <a:xfrm rot="5400000" flipH="1" flipV="1">
              <a:off x="4256491" y="4699049"/>
              <a:ext cx="108012" cy="960006"/>
            </a:xfrm>
            <a:prstGeom prst="downArrow">
              <a:avLst>
                <a:gd name="adj1" fmla="val 32363"/>
                <a:gd name="adj2" fmla="val 154058"/>
              </a:avLst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ZoneTexte 9"/>
                <p:cNvSpPr txBox="1"/>
                <p:nvPr/>
              </p:nvSpPr>
              <p:spPr>
                <a:xfrm>
                  <a:off x="3923928" y="4718099"/>
                  <a:ext cx="580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0" name="ZoneTexte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4718099"/>
                  <a:ext cx="580865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lèche vers le bas 20"/>
            <p:cNvSpPr/>
            <p:nvPr/>
          </p:nvSpPr>
          <p:spPr>
            <a:xfrm rot="16200000" flipV="1">
              <a:off x="4096907" y="4699049"/>
              <a:ext cx="108012" cy="960006"/>
            </a:xfrm>
            <a:prstGeom prst="downArrow">
              <a:avLst>
                <a:gd name="adj1" fmla="val 32363"/>
                <a:gd name="adj2" fmla="val 154058"/>
              </a:avLst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4970445" y="2990582"/>
            <a:ext cx="352359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Réduction de la durée de vie par mélange des niveaux de paire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4644009" y="4044715"/>
                <a:ext cx="4176464" cy="15445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Solution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augmenter le champ électrique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F</m:t>
                        </m:r>
                      </m:e>
                    </m:acc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ntroduire un champ magnétique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B</m:t>
                        </m:r>
                      </m:e>
                    </m:acc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renforcer la quantification selon l'axe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𝑧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et éviter les conditions de résonance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9" y="4044715"/>
                <a:ext cx="4176464" cy="1544525"/>
              </a:xfrm>
              <a:prstGeom prst="rect">
                <a:avLst/>
              </a:prstGeom>
              <a:blipFill rotWithShape="1">
                <a:blip r:embed="rId8"/>
                <a:stretch>
                  <a:fillRect l="-1164" t="-1569" b="-50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4283968" y="884532"/>
            <a:ext cx="47525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dipôle-dipôle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selon l'axe interatomique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 assez forte perturbe les états propres Stark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contribution elliptique au niveau circulaire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canaux de désexcitation non inhibés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Qu'est-ce que la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5087055" y="3068960"/>
                <a:ext cx="3168352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Maîtrise des systèmes quantiques individuels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manipulation de systèmes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𝑁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corps en interaction ?</a:t>
                </a: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55" y="3068960"/>
                <a:ext cx="3168352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 r="-962" b="-710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4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6" y="2949833"/>
            <a:ext cx="3087098" cy="2927439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74341" y="705843"/>
                <a:ext cx="3993781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pour calculer : taille de mémoire et complexité du calcul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1000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nombres pour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0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spins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14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nombres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pour 100 spins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  <a:ea typeface="Linux Libertine G" panose="02000503000000000000" pitchFamily="2" charset="0"/>
                      </a:rPr>
                      <m:t>1/2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!)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Obstacle expérimental : difficulté pour mesurer les propriétés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341" y="705843"/>
                <a:ext cx="3993781" cy="2031325"/>
              </a:xfrm>
              <a:prstGeom prst="rect">
                <a:avLst/>
              </a:prstGeom>
              <a:blipFill rotWithShape="1">
                <a:blip r:embed="rId6"/>
                <a:stretch>
                  <a:fillRect l="-913" t="-1194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323528" y="697806"/>
            <a:ext cx="4176464" cy="2039362"/>
            <a:chOff x="251520" y="697806"/>
            <a:chExt cx="4176464" cy="2039362"/>
          </a:xfrm>
        </p:grpSpPr>
        <p:sp>
          <p:nvSpPr>
            <p:cNvPr id="11" name="ZoneTexte 10"/>
            <p:cNvSpPr txBox="1"/>
            <p:nvPr/>
          </p:nvSpPr>
          <p:spPr>
            <a:xfrm>
              <a:off x="251520" y="697806"/>
              <a:ext cx="41764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Explorer des phénomènes tels que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transitions de phase </a:t>
              </a: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quantiques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supraconductivité </a:t>
              </a: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haute </a:t>
              </a: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Tc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transport &amp; localisation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marches </a:t>
              </a: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aléatoires </a:t>
              </a: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quantiques</a:t>
              </a:r>
            </a:p>
            <a:p>
              <a:pPr marL="742950" lvl="1" indent="-285750">
                <a:buFontTx/>
                <a:buChar char="-"/>
              </a:pPr>
              <a:r>
                <a: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etc</a:t>
              </a:r>
              <a:r>
                <a:rPr lang="fr-FR" sz="16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.</a:t>
              </a: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647564" y="2367836"/>
              <a:ext cx="338437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Physique de la matière condensée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sp>
        <p:nvSpPr>
          <p:cNvPr id="5" name="Flèche à angle droit 4"/>
          <p:cNvSpPr/>
          <p:nvPr/>
        </p:nvSpPr>
        <p:spPr>
          <a:xfrm rot="5400000">
            <a:off x="298200" y="2251564"/>
            <a:ext cx="266680" cy="36004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4645831" y="4653136"/>
            <a:ext cx="4050801" cy="14773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Idée de Feynman (1982) : un système quantique en simule un autre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contrôle expérimental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conserve les propriétés importantes du système original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des Rydberg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866603578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6767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Linux Libertine G" panose="02000503000000000000" pitchFamily="2" charset="0"/>
                                    <a:ea typeface="Linux Libertine G" panose="02000503000000000000" pitchFamily="2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Compton 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5075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58459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Linux Libertine G" panose="02000503000000000000" pitchFamily="2" charset="0"/>
                                  <a:ea typeface="Linux Libertine G" panose="02000503000000000000" pitchFamily="2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50 secondes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fr-FR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 1 seconde</a:t>
                          </a:r>
                          <a:endParaRPr lang="x-none" sz="1800" b="1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A6C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3"/>
              <p:cNvGraphicFramePr/>
              <p:nvPr>
                <p:extLst>
                  <p:ext uri="{D42A27DB-BD31-4B8C-83A1-F6EECF244321}">
                    <p14:modId xmlns:p14="http://schemas.microsoft.com/office/powerpoint/2010/main" val="3866603578"/>
                  </p:ext>
                </p:extLst>
              </p:nvPr>
            </p:nvGraphicFramePr>
            <p:xfrm>
              <a:off x="719572" y="908720"/>
              <a:ext cx="7704856" cy="353568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4601549"/>
                    <a:gridCol w="3103307"/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Effet</a:t>
                          </a:r>
                          <a:endParaRPr lang="x-none" sz="24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24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Durée de vie </a:t>
                          </a:r>
                          <a:r>
                            <a:rPr lang="x-none" sz="24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(s</a:t>
                          </a:r>
                          <a:r>
                            <a:rPr lang="x-none" sz="2400" dirty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)</a:t>
                          </a: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Émission spontanée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x-none" sz="180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2500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Processus dus au corps noir</a:t>
                          </a: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630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Collisions gaz résiduel 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(10</a:t>
                          </a:r>
                          <a:r>
                            <a:rPr lang="x-none" sz="1800" baseline="300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-1</a:t>
                          </a:r>
                          <a:r>
                            <a:rPr lang="fr-FR" sz="1800" baseline="300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</a:t>
                          </a:r>
                          <a:r>
                            <a:rPr lang="x-none" sz="180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mbar)</a:t>
                          </a:r>
                          <a:endParaRPr lang="fr-FR" sz="1800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400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Photo-ionisation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blipFill rotWithShape="1">
                          <a:blip r:embed="rId4"/>
                          <a:stretch>
                            <a:fillRect l="-148330" t="-430769" b="-390769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Diffusion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Compton </a:t>
                          </a: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des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photons du piège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&gt;</a:t>
                          </a:r>
                          <a:r>
                            <a:rPr lang="fr-FR" sz="1800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180</a:t>
                          </a:r>
                          <a:endParaRPr lang="x-none" sz="1800" dirty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Mélange des niveaux de paire</a:t>
                          </a:r>
                          <a:endParaRPr lang="x-none" sz="180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fr-FR" sz="180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88</a:t>
                          </a:r>
                          <a:endParaRPr lang="x-none" sz="180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</a:tcPr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x-none" sz="1800" b="1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</a:t>
                          </a: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 (1 atome)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fr-FR" sz="1800" b="1" baseline="0" dirty="0" smtClean="0">
                              <a:latin typeface="Linux Libertine G" panose="02000503000000000000" pitchFamily="2" charset="0"/>
                              <a:ea typeface="Linux Libertine G" panose="02000503000000000000" pitchFamily="2" charset="0"/>
                            </a:rPr>
                            <a:t>Total (chaîne de 40 atomes)</a:t>
                          </a:r>
                          <a:endParaRPr lang="fr-FR" sz="1800" b="1" dirty="0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endParaRPr>
                        </a:p>
                      </a:txBody>
                      <a:tcPr marT="60960" marB="60960"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rgbClr val="A6C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>
                        <a:lnL>
                          <a:noFill/>
                        </a:lnL>
                        <a:lnR>
                          <a:noFill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9050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4"/>
                          <a:stretch>
                            <a:fillRect l="-148330" t="-431818" b="-1272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499992" y="4869160"/>
                <a:ext cx="3168352" cy="10191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Durée de vie d'une seconde</a:t>
                </a:r>
                <a:br>
                  <a:rPr lang="fr-FR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  <m:sSup>
                      <m:sSupPr>
                        <m:ctrlP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sz="2000" b="1" i="1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temps</a:t>
                </a:r>
                <a:b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caractéristiques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0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d'échange</a:t>
                </a:r>
                <a:r>
                  <a:rPr lang="en-US" sz="20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</a:t>
                </a:r>
                <a:endParaRPr lang="en-US" sz="20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869160"/>
                <a:ext cx="3168352" cy="10191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00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21135"/>
            <a:ext cx="5362830" cy="414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une chaîne régulière :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Linux Libertine G" panose="02000503000000000000" pitchFamily="2" charset="0"/>
              </a:rPr>
              <a:t>«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évaporation van der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Waals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Linux Libertine G" panose="02000503000000000000" pitchFamily="2" charset="0"/>
              </a:rPr>
              <a:t>»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1314634"/>
                <a:ext cx="345638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Nuage froid sur puce, déplacer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Exciter les atomes circulaires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selon l'axe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𝑥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Boucher les extrémités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Comprimer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évaporation</a:t>
                </a:r>
              </a:p>
              <a:p>
                <a:pPr marL="342900" indent="-342900"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Allumer le réseau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14634"/>
                <a:ext cx="3456384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1054" t="-1384" b="-44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07504" y="3429000"/>
            <a:ext cx="3456384" cy="2039246"/>
            <a:chOff x="107504" y="2852936"/>
            <a:chExt cx="3672408" cy="216024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5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70" y="692696"/>
            <a:ext cx="5573650" cy="418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Préparer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la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 : simulation du processus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Préparation déterministe d'une chaîne régulière 1D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40 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circulaires !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Robustesse par rapport aux conditions initiales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253007"/>
                <a:ext cx="5256584" cy="1200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51520" y="692696"/>
            <a:ext cx="32403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classique du mouvement des atomes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pendant cette "évaporation"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nviron 100 atomes au départ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m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oyenne sur 100 réalisations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 variance s'annule pour certaines longueurs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7504" y="2852936"/>
            <a:ext cx="3672408" cy="2160240"/>
            <a:chOff x="107504" y="2852936"/>
            <a:chExt cx="3672408" cy="216024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029" y="2988930"/>
              <a:ext cx="3499358" cy="1888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07504" y="2852936"/>
              <a:ext cx="3672408" cy="216024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67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des atomes après la simulation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275856" y="5025952"/>
            <a:ext cx="4896543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Détection résolue de chaque atome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observables de spin (rotation arbitraire)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Toutes corrélations le long de la chaîne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4139952" y="1074224"/>
            <a:ext cx="4896544" cy="2952328"/>
            <a:chOff x="179512" y="548680"/>
            <a:chExt cx="4896544" cy="2952328"/>
          </a:xfrm>
        </p:grpSpPr>
        <p:pic>
          <p:nvPicPr>
            <p:cNvPr id="31746" name="Picture 2" descr="D:\Documents Tigrane\manuscrit-git\soutenance\figures\detect_simu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94" y="908720"/>
              <a:ext cx="4229981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79512" y="548680"/>
              <a:ext cx="4896544" cy="295232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07504" y="1124744"/>
                <a:ext cx="3528392" cy="28623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Pour détecter les atomes :</a:t>
                </a: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"geler" l'évolution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48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→46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  <m:r>
                      <a:rPr lang="fr-FR" b="0" i="1" dirty="0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fr-FR" b="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éteindre le réseau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éjecter les atomes un par un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détection par ionisation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dans 50C ou 46C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𝑍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)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24744"/>
                <a:ext cx="3528392" cy="2862322"/>
              </a:xfrm>
              <a:prstGeom prst="rect">
                <a:avLst/>
              </a:prstGeom>
              <a:blipFill rotWithShape="1">
                <a:blip r:embed="rId5"/>
                <a:stretch>
                  <a:fillRect l="-1379" t="-849" b="-25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74" y="764704"/>
            <a:ext cx="5362830" cy="363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19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 proposition de simulateur quantique avec des atomes de Rydberg circulaires piégés par laser 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fortes et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hamiltonien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contrôlé</a:t>
                </a:r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très longues durées de vie: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&gt;1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~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𝟏𝟎</m:t>
                        </m:r>
                      </m:e>
                      <m:sup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−</m:t>
                        </m:r>
                        <m:r>
                          <a:rPr lang="fr-FR" b="1" i="1" smtClean="0">
                            <a:latin typeface="Linux Libertine G" panose="02000503000000000000" pitchFamily="2" charset="0"/>
                            <a:ea typeface="Linux Libertine G" panose="02000503000000000000" pitchFamily="2" charset="0"/>
                          </a:rPr>
                          <m:t>𝟓</m:t>
                        </m:r>
                      </m:sup>
                    </m:sSup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temps d'échange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préparation déterministe et détection de chaque atome (single site)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511271" cy="1864228"/>
              </a:xfrm>
              <a:prstGeom prst="rect">
                <a:avLst/>
              </a:prstGeom>
              <a:blipFill rotWithShape="1">
                <a:blip r:embed="rId4"/>
                <a:stretch>
                  <a:fillRect l="-568" t="-1634" r="-406" b="-4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Perspectives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87671" y="3827671"/>
            <a:ext cx="6255239" cy="2541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u="sng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Avec un simulateur en état de marche 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Validation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(</a:t>
            </a:r>
            <a:r>
              <a:rPr lang="fr-FR" dirty="0" err="1">
                <a:latin typeface="Linux Libertine G" panose="02000503000000000000" pitchFamily="2" charset="0"/>
                <a:ea typeface="Linux Libertine G" panose="02000503000000000000" pitchFamily="2" charset="0"/>
              </a:rPr>
              <a:t>benchmarking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) sur des phases connues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Trempes et processus hors-équilibre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Désordre : transport et localisation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Deux chaînes côte-à-côte : phase de Haldane pour des spins 1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Extension de la géométrie à deux ou trois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dimensions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4"/>
              <p:cNvSpPr txBox="1"/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 promet un très bon simulateur quantique !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6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9739"/>
                <a:ext cx="31683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4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594"/>
    </mc:Choice>
    <mc:Fallback xmlns="">
      <p:transition advTm="6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130426"/>
            <a:ext cx="8208912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II. Des atomes de Rydberg circulaires sur puce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5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32" y="1064081"/>
            <a:ext cx="8467355" cy="45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le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kern="1200" baseline="300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87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Rb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solidFill>
                <a:srgbClr val="F9CB07">
                  <a:alpha val="49804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3. Passage adiabatique RF depuis le niveau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874302"/>
                <a:ext cx="554461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gradFill>
                <a:gsLst>
                  <a:gs pos="0">
                    <a:srgbClr val="00B0F0">
                      <a:alpha val="51000"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1. Excitation laser du niveau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|50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5/2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5/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</a:rPr>
                      <m:t>2〉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4515442"/>
                <a:ext cx="5544616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2. Excitation microonde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|50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F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i="1">
                        <a:latin typeface="Cambria Math"/>
                      </a:rPr>
                      <m:t>=2〉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79" y="5039888"/>
                <a:ext cx="554461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944763" y="5482904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"Branchement Stark"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6571" y="4437112"/>
            <a:ext cx="5675909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99792" y="1124744"/>
            <a:ext cx="1296144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Moment cinétique élevé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défaut quantique déplace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niveaux de faible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44495"/>
                <a:ext cx="327005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115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11560" y="2276872"/>
            <a:ext cx="208823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7544" y="2852936"/>
            <a:ext cx="23042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512" y="3748570"/>
            <a:ext cx="2592288" cy="203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 descr="D:\Documents Tigrane\manuscrit-git\soutenance\figures\spearhead_hydrog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2736"/>
            <a:ext cx="4693243" cy="269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3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6" grpId="0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7504" y="631721"/>
            <a:ext cx="3035455" cy="4165431"/>
            <a:chOff x="40127" y="1063769"/>
            <a:chExt cx="3035455" cy="4165431"/>
          </a:xfrm>
        </p:grpSpPr>
        <p:pic>
          <p:nvPicPr>
            <p:cNvPr id="2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7" y="1063769"/>
              <a:ext cx="3035455" cy="416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63688" y="1063770"/>
              <a:ext cx="1152128" cy="533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Une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puce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environnement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cryogénique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7308304" y="980728"/>
            <a:ext cx="1748427" cy="5254843"/>
            <a:chOff x="6948264" y="868070"/>
            <a:chExt cx="1748427" cy="5254843"/>
          </a:xfrm>
        </p:grpSpPr>
        <p:sp>
          <p:nvSpPr>
            <p:cNvPr id="41" name="ZoneTexte 40"/>
            <p:cNvSpPr txBox="1"/>
            <p:nvPr/>
          </p:nvSpPr>
          <p:spPr>
            <a:xfrm>
              <a:off x="7309356" y="868070"/>
              <a:ext cx="102624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2D-MOT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QUAD-MOT »</a:t>
              </a:r>
            </a:p>
            <a:p>
              <a:pPr algn="ctr"/>
              <a:r>
                <a:rPr lang="fr-FR" sz="12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(gros volume de capture)</a:t>
              </a:r>
              <a:endParaRPr lang="fr-FR" sz="12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67866" y="2924944"/>
              <a:ext cx="90922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U-MOT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36845" y="3892406"/>
              <a:ext cx="1571264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« piège Z 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»</a:t>
              </a:r>
            </a:p>
            <a:p>
              <a:pPr algn="ctr"/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Ioffe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-Pritchard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98561" y="5476582"/>
              <a:ext cx="1447832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Nuage froid</a:t>
              </a:r>
            </a:p>
            <a:p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jusqu'au BEC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48" name="Connecteur droit avec flèche 47"/>
            <p:cNvCxnSpPr>
              <a:stCxn id="43" idx="2"/>
              <a:endCxn id="46" idx="0"/>
            </p:cNvCxnSpPr>
            <p:nvPr/>
          </p:nvCxnSpPr>
          <p:spPr>
            <a:xfrm flipH="1">
              <a:off x="7822477" y="3294276"/>
              <a:ext cx="1" cy="5981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141040" y="3460358"/>
              <a:ext cx="1362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Mélasse 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optique</a:t>
              </a:r>
              <a:endParaRPr lang="fr-FR" sz="1400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0" name="Connecteur droit avec flèche 49"/>
            <p:cNvCxnSpPr>
              <a:stCxn id="46" idx="2"/>
              <a:endCxn id="47" idx="0"/>
            </p:cNvCxnSpPr>
            <p:nvPr/>
          </p:nvCxnSpPr>
          <p:spPr>
            <a:xfrm>
              <a:off x="7822477" y="4538737"/>
              <a:ext cx="0" cy="9378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/>
            <p:cNvSpPr txBox="1"/>
            <p:nvPr/>
          </p:nvSpPr>
          <p:spPr>
            <a:xfrm>
              <a:off x="7137086" y="4737338"/>
              <a:ext cx="137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Refroidissement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évaporatif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 RF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8" y="1237402"/>
              <a:ext cx="0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173101" y="1423809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Jet vertical lent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cxnSp>
          <p:nvCxnSpPr>
            <p:cNvPr id="55" name="Connecteur droit avec flèche 54"/>
            <p:cNvCxnSpPr/>
            <p:nvPr/>
          </p:nvCxnSpPr>
          <p:spPr>
            <a:xfrm>
              <a:off x="7822478" y="2470830"/>
              <a:ext cx="0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529665" y="980728"/>
                <a:ext cx="3587780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Cryostat qui préserve les atomes de Rydberg en limitant le rayonnement du corps noir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Puce à atomes pour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préparer de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petits nuages d'atomes ultra-froids de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b="0" i="1" smtClean="0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fr-FR" b="0" i="1" smtClean="0">
                            <a:latin typeface="Cambria Math"/>
                          </a:rPr>
                          <m:t>87</m:t>
                        </m:r>
                      </m:sup>
                      <m:e>
                        <m:r>
                          <a:rPr lang="fr-FR" b="0" i="1" smtClean="0">
                            <a:latin typeface="Cambria Math"/>
                          </a:rPr>
                          <m:t>𝑅</m:t>
                        </m:r>
                      </m:e>
                    </m:sPre>
                    <m:r>
                      <a:rPr lang="fr-F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fr-FR" dirty="0" smtClean="0"/>
                  <a:t> </a:t>
                </a: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665" y="980728"/>
                <a:ext cx="3587780" cy="2031325"/>
              </a:xfrm>
              <a:prstGeom prst="rect">
                <a:avLst/>
              </a:prstGeom>
              <a:blipFill rotWithShape="1">
                <a:blip r:embed="rId6"/>
                <a:stretch>
                  <a:fillRect l="-846" t="-1194" r="-677" b="-35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3" y="3966785"/>
            <a:ext cx="3440049" cy="19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3311153" y="3903505"/>
            <a:ext cx="3578224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fin de compte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:</a:t>
            </a:r>
          </a:p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nuage sphérique 150 µm, à 10 µK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u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nuage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allongé 5 sur 10 µm, à 500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nK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(utile pour la chaîne 1D)</a:t>
            </a: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cxnSp>
        <p:nvCxnSpPr>
          <p:cNvPr id="6" name="Connecteur droit avec flèche 5"/>
          <p:cNvCxnSpPr>
            <a:endCxn id="49" idx="1"/>
          </p:cNvCxnSpPr>
          <p:nvPr/>
        </p:nvCxnSpPr>
        <p:spPr>
          <a:xfrm flipV="1">
            <a:off x="6660232" y="3726905"/>
            <a:ext cx="840848" cy="601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47" idx="1"/>
          </p:cNvCxnSpPr>
          <p:nvPr/>
        </p:nvCxnSpPr>
        <p:spPr>
          <a:xfrm>
            <a:off x="6300192" y="5805264"/>
            <a:ext cx="1158409" cy="107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90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371"/>
    </mc:Choice>
    <mc:Fallback xmlns="">
      <p:transition advTm="5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détecter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des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niveaux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4680520" cy="2073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Excitation laser à deux photons du niveau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9" y="813575"/>
                <a:ext cx="3240359" cy="671209"/>
              </a:xfrm>
              <a:prstGeom prst="rect">
                <a:avLst/>
              </a:prstGeom>
              <a:blipFill rotWithShape="1">
                <a:blip r:embed="rId8"/>
                <a:stretch>
                  <a:fillRect t="-4464" r="-938" b="-892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564" y="1949630"/>
            <a:ext cx="1391468" cy="27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D:\Documents Tigrane\manuscrit-git\soutenance\figures\ionisation_50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4608512" cy="25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signal d'ionisation permet de distinguer les différents niveaux de Rydberg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1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spectroscopie Rydberg</a:t>
                </a:r>
                <a:endParaRPr lang="fr-FR" b="1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163" y="5373216"/>
                <a:ext cx="4354253" cy="923330"/>
              </a:xfrm>
              <a:prstGeom prst="roundRect">
                <a:avLst>
                  <a:gd name="adj" fmla="val 0"/>
                </a:avLst>
              </a:prstGeom>
              <a:blipFill rotWithShape="1">
                <a:blip r:embed="rId11"/>
                <a:stretch>
                  <a:fillRect t="-3268" b="-849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 rot="16200000">
            <a:off x="-452103" y="3694228"/>
            <a:ext cx="142699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Unités arbitraires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3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5496" y="2675616"/>
            <a:ext cx="5184576" cy="3345672"/>
            <a:chOff x="251520" y="2891640"/>
            <a:chExt cx="5184576" cy="3345672"/>
          </a:xfrm>
        </p:grpSpPr>
        <p:grpSp>
          <p:nvGrpSpPr>
            <p:cNvPr id="21" name="Groupe 20"/>
            <p:cNvGrpSpPr/>
            <p:nvPr/>
          </p:nvGrpSpPr>
          <p:grpSpPr>
            <a:xfrm>
              <a:off x="251520" y="2891640"/>
              <a:ext cx="5184576" cy="3345672"/>
              <a:chOff x="107504" y="2692613"/>
              <a:chExt cx="5184576" cy="3345672"/>
            </a:xfrm>
          </p:grpSpPr>
          <p:pic>
            <p:nvPicPr>
              <p:cNvPr id="296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692613"/>
                <a:ext cx="5184576" cy="3345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2817688" y="2831061"/>
                <a:ext cx="0" cy="2991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251520" y="2924951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2837" y="2958080"/>
              <a:ext cx="288032" cy="223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Rydberg 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79512" y="892165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Excitation d'atomes de Rydberg près d'une surface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dépôt lent d'atomes de Rb sur la puce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inhomogène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1" y="1844824"/>
            <a:ext cx="345638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Solution : dépôt saturant contrôlé avec des </a:t>
            </a: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dispenseurs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[4]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700982" y="478688"/>
            <a:ext cx="3211099" cy="2311261"/>
            <a:chOff x="5517009" y="826881"/>
            <a:chExt cx="3456055" cy="2321093"/>
          </a:xfrm>
        </p:grpSpPr>
        <p:pic>
          <p:nvPicPr>
            <p:cNvPr id="12" name="Imag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0" t="5026" r="13281" b="27151"/>
            <a:stretch>
              <a:fillRect/>
            </a:stretch>
          </p:blipFill>
          <p:spPr bwMode="auto">
            <a:xfrm>
              <a:off x="5517009" y="980728"/>
              <a:ext cx="3456055" cy="216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Connecteur droit avec flèche 15"/>
            <p:cNvCxnSpPr/>
            <p:nvPr/>
          </p:nvCxnSpPr>
          <p:spPr bwMode="auto">
            <a:xfrm>
              <a:off x="7371209" y="2284065"/>
              <a:ext cx="7207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7587109" y="2433290"/>
              <a:ext cx="6492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4"/>
            <p:cNvSpPr txBox="1">
              <a:spLocks noChangeArrowheads="1"/>
            </p:cNvSpPr>
            <p:nvPr/>
          </p:nvSpPr>
          <p:spPr bwMode="auto">
            <a:xfrm>
              <a:off x="8121217" y="2146202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>
                  <a:latin typeface="Tw Cen MT" pitchFamily="34" charset="0"/>
                </a:rPr>
                <a:t>30 MHz</a:t>
              </a:r>
              <a:endParaRPr lang="fr-FR" altLang="fr-FR" sz="1200">
                <a:latin typeface="Tw Cen MT" pitchFamily="34" charset="0"/>
              </a:endParaRPr>
            </a:p>
          </p:txBody>
        </p:sp>
        <p:sp>
          <p:nvSpPr>
            <p:cNvPr id="19" name="ZoneTexte 18"/>
            <p:cNvSpPr txBox="1">
              <a:spLocks noChangeArrowheads="1"/>
            </p:cNvSpPr>
            <p:nvPr/>
          </p:nvSpPr>
          <p:spPr bwMode="auto">
            <a:xfrm>
              <a:off x="6696486" y="2007739"/>
              <a:ext cx="675204" cy="27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200" dirty="0">
                  <a:solidFill>
                    <a:srgbClr val="FF0000"/>
                  </a:solidFill>
                  <a:latin typeface="Tw Cen MT" pitchFamily="34" charset="0"/>
                </a:rPr>
                <a:t>40 MHz</a:t>
              </a:r>
              <a:endParaRPr lang="fr-FR" altLang="fr-FR" sz="120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  <p:sp>
          <p:nvSpPr>
            <p:cNvPr id="24" name="ZoneTexte 35"/>
            <p:cNvSpPr txBox="1">
              <a:spLocks noChangeArrowheads="1"/>
            </p:cNvSpPr>
            <p:nvPr/>
          </p:nvSpPr>
          <p:spPr bwMode="auto">
            <a:xfrm>
              <a:off x="6010583" y="1353830"/>
              <a:ext cx="11320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Avant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ZoneTexte 37"/>
            <p:cNvSpPr txBox="1">
              <a:spLocks noChangeArrowheads="1"/>
            </p:cNvSpPr>
            <p:nvPr/>
          </p:nvSpPr>
          <p:spPr bwMode="auto">
            <a:xfrm>
              <a:off x="7855293" y="826881"/>
              <a:ext cx="1117645" cy="30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 sz="1400" dirty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Après </a:t>
              </a:r>
              <a:r>
                <a:rPr lang="pt-BR" alt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  <a:cs typeface="Times New Roman" panose="02020603050405020304" pitchFamily="18" charset="0"/>
                </a:rPr>
                <a:t>dépôt</a:t>
              </a:r>
              <a:endParaRPr lang="fr-FR" altLang="fr-FR" sz="1400" dirty="0"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7034088" y="1661607"/>
              <a:ext cx="490240" cy="183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8414115" y="1134575"/>
              <a:ext cx="262341" cy="422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218238" y="3255348"/>
            <a:ext cx="2526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[4] C. Hermann-</a:t>
            </a:r>
            <a:r>
              <a:rPr lang="en-US" sz="1400" dirty="0" err="1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Avigliano</a:t>
            </a: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et al,</a:t>
            </a:r>
            <a:b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PRA 90, 040502 (2014)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3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Quelles plateformes de simulation quantique ?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28672" name="Groupe 28671"/>
          <p:cNvGrpSpPr/>
          <p:nvPr/>
        </p:nvGrpSpPr>
        <p:grpSpPr>
          <a:xfrm>
            <a:off x="719820" y="617049"/>
            <a:ext cx="2068177" cy="2096545"/>
            <a:chOff x="3131840" y="2060848"/>
            <a:chExt cx="1808798" cy="1833608"/>
          </a:xfrm>
        </p:grpSpPr>
        <p:grpSp>
          <p:nvGrpSpPr>
            <p:cNvPr id="18" name="Groupe 17"/>
            <p:cNvGrpSpPr/>
            <p:nvPr/>
          </p:nvGrpSpPr>
          <p:grpSpPr>
            <a:xfrm>
              <a:off x="3131840" y="2060848"/>
              <a:ext cx="1808798" cy="1552580"/>
              <a:chOff x="2934006" y="714350"/>
              <a:chExt cx="1808798" cy="1566213"/>
            </a:xfrm>
          </p:grpSpPr>
          <p:pic>
            <p:nvPicPr>
              <p:cNvPr id="39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006" y="1092222"/>
                <a:ext cx="1808798" cy="118834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3348979" y="714350"/>
                <a:ext cx="978850" cy="298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Ions piégés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3243288" y="3625279"/>
              <a:ext cx="1585902" cy="269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R.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Blatt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 ETZH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83568" y="3107366"/>
            <a:ext cx="2140680" cy="2717062"/>
            <a:chOff x="3059832" y="3933056"/>
            <a:chExt cx="1872208" cy="2376303"/>
          </a:xfrm>
        </p:grpSpPr>
        <p:grpSp>
          <p:nvGrpSpPr>
            <p:cNvPr id="10" name="Groupe 9"/>
            <p:cNvGrpSpPr/>
            <p:nvPr/>
          </p:nvGrpSpPr>
          <p:grpSpPr>
            <a:xfrm>
              <a:off x="3059832" y="3933056"/>
              <a:ext cx="1872208" cy="1899301"/>
              <a:chOff x="3082958" y="4038469"/>
              <a:chExt cx="1872208" cy="1899301"/>
            </a:xfrm>
          </p:grpSpPr>
          <p:sp>
            <p:nvSpPr>
              <p:cNvPr id="36" name="ZoneTexte 35"/>
              <p:cNvSpPr txBox="1"/>
              <p:nvPr/>
            </p:nvSpPr>
            <p:spPr>
              <a:xfrm>
                <a:off x="3082958" y="4038469"/>
                <a:ext cx="18722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Qubits</a:t>
                </a:r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supraconducteurs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65" t="10041" r="18808" b="9196"/>
              <a:stretch/>
            </p:blipFill>
            <p:spPr>
              <a:xfrm>
                <a:off x="3334142" y="4581129"/>
                <a:ext cx="1369841" cy="1356641"/>
              </a:xfrm>
              <a:prstGeom prst="rect">
                <a:avLst/>
              </a:prstGeom>
            </p:spPr>
          </p:pic>
        </p:grpSp>
        <p:sp>
          <p:nvSpPr>
            <p:cNvPr id="42" name="ZoneTexte 41"/>
            <p:cNvSpPr txBox="1"/>
            <p:nvPr/>
          </p:nvSpPr>
          <p:spPr>
            <a:xfrm>
              <a:off x="3338976" y="5851758"/>
              <a:ext cx="1313920" cy="45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groupe </a:t>
              </a:r>
              <a:r>
                <a:rPr lang="fr-FR" sz="1400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J.Martinis</a:t>
              </a: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,</a:t>
              </a:r>
              <a:b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</a:br>
              <a:r>
                <a:rPr lang="fr-FR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UCSB - Google</a:t>
              </a:r>
              <a:endParaRPr lang="fr-FR" sz="1400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640295" y="617049"/>
            <a:ext cx="2108169" cy="5188215"/>
            <a:chOff x="6640295" y="617049"/>
            <a:chExt cx="2108169" cy="5188215"/>
          </a:xfrm>
        </p:grpSpPr>
        <p:grpSp>
          <p:nvGrpSpPr>
            <p:cNvPr id="12" name="Groupe 11"/>
            <p:cNvGrpSpPr/>
            <p:nvPr/>
          </p:nvGrpSpPr>
          <p:grpSpPr>
            <a:xfrm>
              <a:off x="6659538" y="617049"/>
              <a:ext cx="2027246" cy="2105276"/>
              <a:chOff x="7126840" y="2060847"/>
              <a:chExt cx="1773001" cy="1841244"/>
            </a:xfrm>
          </p:grpSpPr>
          <p:sp>
            <p:nvSpPr>
              <p:cNvPr id="29" name="ZoneTexte 28"/>
              <p:cNvSpPr txBox="1"/>
              <p:nvPr/>
            </p:nvSpPr>
            <p:spPr>
              <a:xfrm>
                <a:off x="7230534" y="2060847"/>
                <a:ext cx="1602725" cy="296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ultra-froids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sp>
            <p:nvSpPr>
              <p:cNvPr id="4" name="ZoneTexte 3"/>
              <p:cNvSpPr txBox="1"/>
              <p:nvPr/>
            </p:nvSpPr>
            <p:spPr>
              <a:xfrm>
                <a:off x="7126840" y="3632914"/>
                <a:ext cx="1707873" cy="269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Groupe J.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Dalibard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LKB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28675" name="Picture 3" descr="D:\Documents Tigrane\manuscrit-git\soutenance\figures\ytterbium_gal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3950" y="2386979"/>
                <a:ext cx="1735891" cy="1301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e 15"/>
            <p:cNvGrpSpPr/>
            <p:nvPr/>
          </p:nvGrpSpPr>
          <p:grpSpPr>
            <a:xfrm>
              <a:off x="6640295" y="3261014"/>
              <a:ext cx="2108169" cy="2544250"/>
              <a:chOff x="7145907" y="4077071"/>
              <a:chExt cx="1843774" cy="2225164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7481632" y="4077071"/>
                <a:ext cx="1172322" cy="296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Spin-</a:t>
                </a:r>
                <a:r>
                  <a:rPr lang="fr-FR" sz="1600" dirty="0" err="1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tronique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28676" name="Picture 4" descr="D:\Documents Tigrane\manuscrit-git\soutenance\figures\467_1.gi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792" y="4443545"/>
                <a:ext cx="1408005" cy="1255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ZoneTexte 43"/>
              <p:cNvSpPr txBox="1"/>
              <p:nvPr/>
            </p:nvSpPr>
            <p:spPr>
              <a:xfrm>
                <a:off x="7145907" y="5779015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Groupe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Quantronique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CEA Saclay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</p:grpSp>
      <p:grpSp>
        <p:nvGrpSpPr>
          <p:cNvPr id="7" name="Groupe 6"/>
          <p:cNvGrpSpPr/>
          <p:nvPr/>
        </p:nvGrpSpPr>
        <p:grpSpPr>
          <a:xfrm>
            <a:off x="3740658" y="617049"/>
            <a:ext cx="1983228" cy="5260223"/>
            <a:chOff x="3580386" y="617049"/>
            <a:chExt cx="1983228" cy="5260223"/>
          </a:xfrm>
        </p:grpSpPr>
        <p:grpSp>
          <p:nvGrpSpPr>
            <p:cNvPr id="14" name="Groupe 13"/>
            <p:cNvGrpSpPr/>
            <p:nvPr/>
          </p:nvGrpSpPr>
          <p:grpSpPr>
            <a:xfrm>
              <a:off x="3580386" y="3265165"/>
              <a:ext cx="1983228" cy="2612107"/>
              <a:chOff x="5184389" y="4005064"/>
              <a:chExt cx="1734503" cy="2284511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184389" y="4005064"/>
                <a:ext cx="1734503" cy="1656186"/>
                <a:chOff x="4970892" y="2199662"/>
                <a:chExt cx="1734503" cy="1670728"/>
              </a:xfrm>
            </p:grpSpPr>
            <p:pic>
              <p:nvPicPr>
                <p:cNvPr id="24" name="Picture 8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970892" y="2559151"/>
                  <a:ext cx="1734503" cy="131123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25" name="ZoneTexte 24"/>
                <p:cNvSpPr txBox="1"/>
                <p:nvPr/>
              </p:nvSpPr>
              <p:spPr>
                <a:xfrm>
                  <a:off x="5076036" y="2199662"/>
                  <a:ext cx="1524215" cy="298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002060"/>
                      </a:solidFill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Molécules polaires</a:t>
                  </a:r>
                  <a:endParaRPr lang="en-US" sz="1600" dirty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43" name="ZoneTexte 42"/>
              <p:cNvSpPr txBox="1"/>
              <p:nvPr/>
            </p:nvSpPr>
            <p:spPr>
              <a:xfrm>
                <a:off x="5415088" y="5766355"/>
                <a:ext cx="1273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D. Jin – J.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Ye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</a:t>
                </a:r>
                <a:b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JILA, Colorado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grpSp>
          <p:nvGrpSpPr>
            <p:cNvPr id="28673" name="Groupe 28672"/>
            <p:cNvGrpSpPr/>
            <p:nvPr/>
          </p:nvGrpSpPr>
          <p:grpSpPr>
            <a:xfrm>
              <a:off x="3592148" y="617049"/>
              <a:ext cx="1911136" cy="2258134"/>
              <a:chOff x="5221407" y="1988840"/>
              <a:chExt cx="1671452" cy="1974931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5263887" y="1988840"/>
                <a:ext cx="16289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206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en cavité</a:t>
                </a:r>
                <a:endParaRPr lang="en-US" sz="1600" dirty="0">
                  <a:solidFill>
                    <a:srgbClr val="002060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  <p:pic>
            <p:nvPicPr>
              <p:cNvPr id="28677" name="Picture 5" descr="D:\Documents Tigrane\manuscrit-git\soutenance\figures\CavityLensHighNA-289x300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945" y="2276872"/>
                <a:ext cx="1354854" cy="1406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ZoneTexte 46"/>
              <p:cNvSpPr txBox="1"/>
              <p:nvPr/>
            </p:nvSpPr>
            <p:spPr>
              <a:xfrm>
                <a:off x="5221407" y="3694594"/>
                <a:ext cx="1623754" cy="269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Groupe J. </a:t>
                </a:r>
                <a:r>
                  <a:rPr lang="fr-FR" sz="14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Reichel</a:t>
                </a:r>
                <a:r>
                  <a:rPr lang="fr-FR" sz="14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LKB</a:t>
                </a:r>
                <a:endParaRPr lang="fr-FR" sz="14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</p:grpSp>
      <p:sp>
        <p:nvSpPr>
          <p:cNvPr id="41" name="ZoneTexte 40"/>
          <p:cNvSpPr txBox="1"/>
          <p:nvPr/>
        </p:nvSpPr>
        <p:spPr>
          <a:xfrm>
            <a:off x="3881345" y="4857893"/>
            <a:ext cx="381035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Avec des atomes </a:t>
            </a:r>
            <a:b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?</a:t>
            </a:r>
          </a:p>
          <a:p>
            <a:pPr algn="ctr"/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3968" y="2276872"/>
            <a:ext cx="252028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Levée de dégénérescence par effet Stark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" y="764702"/>
            <a:ext cx="3625807" cy="221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2803687">
            <a:off x="3635319" y="3038571"/>
            <a:ext cx="92322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51" y="957792"/>
            <a:ext cx="352304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25" y="3645024"/>
            <a:ext cx="4322658" cy="24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00" y="3356992"/>
                <a:ext cx="1781619" cy="391261"/>
              </a:xfrm>
              <a:prstGeom prst="rect">
                <a:avLst/>
              </a:prstGeom>
              <a:blipFill rotWithShape="1">
                <a:blip r:embed="rId8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Optimisation du champ nul grâce à la raie spectrale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Largeur à mi-hauteur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𝑤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=347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kHz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44859"/>
                <a:ext cx="309634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980" t="-2010" r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446752" y="4077072"/>
            <a:ext cx="684076" cy="1820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28400" y="411972"/>
                <a:ext cx="792087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Linux Libertine G" panose="02000503000000000000" pitchFamily="2" charset="0"/>
                        </a:rPr>
                        <m:t>𝐹</m:t>
                      </m:r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0" y="411972"/>
                <a:ext cx="792087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72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 Stark de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  <a:cs typeface="Times New Roman" panose="02020603050405020304" pitchFamily="18" charset="0"/>
              </a:rPr>
              <a:t>la transition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072795" y="2807866"/>
            <a:ext cx="19490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En variant le champ électrique</a:t>
            </a:r>
            <a:endParaRPr lang="en-US" dirty="0"/>
          </a:p>
        </p:txBody>
      </p:sp>
      <p:sp>
        <p:nvSpPr>
          <p:cNvPr id="5" name="Flèche droite 4"/>
          <p:cNvSpPr/>
          <p:nvPr/>
        </p:nvSpPr>
        <p:spPr>
          <a:xfrm rot="2052442" flipH="1" flipV="1">
            <a:off x="3618979" y="3424212"/>
            <a:ext cx="113162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D:\Documents Tigrane\manuscrit-git\soutenance\figures\Stark_levels_50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2221"/>
            <a:ext cx="3600400" cy="9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stark_50D_f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4071"/>
            <a:ext cx="4032447" cy="22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D:\Documents Tigrane\manuscrit-git\soutenance\figures\stark_50D_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167971" cy="28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467544" y="4303033"/>
                <a:ext cx="3579826" cy="13769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 Stark inhomogène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visible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=5/2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Calibration du champ imposé :</a:t>
                </a:r>
                <a:endParaRPr lang="fr-FR" b="0" i="1" dirty="0" smtClean="0">
                  <a:latin typeface="Cambria Math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𝑦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en</m:t>
                        </m:r>
                        <m: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V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2,84 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cm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V</m:t>
                    </m:r>
                    <m: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/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cm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03033"/>
                <a:ext cx="3579826" cy="1376915"/>
              </a:xfrm>
              <a:prstGeom prst="rect">
                <a:avLst/>
              </a:prstGeom>
              <a:blipFill rotWithShape="1">
                <a:blip r:embed="rId8"/>
                <a:stretch>
                  <a:fillRect l="-1019" t="-1754" r="-679" b="-4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Linux Libertine G" panose="02000503000000000000" pitchFamily="2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Linux Libertine G" panose="02000503000000000000" pitchFamily="2" charset="0"/>
                        </a:rPr>
                        <m:t>=0,19 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V</m:t>
                      </m:r>
                      <m: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  <a:ea typeface="Linux Libertine G" panose="02000503000000000000" pitchFamily="2" charset="0"/>
                        </a:rPr>
                        <m:t>cm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200" y="3748253"/>
                <a:ext cx="1781619" cy="391261"/>
              </a:xfrm>
              <a:prstGeom prst="rect">
                <a:avLst/>
              </a:prstGeom>
              <a:blipFill rotWithShape="1">
                <a:blip r:embed="rId9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 flipV="1">
            <a:off x="2782800" y="1209912"/>
            <a:ext cx="0" cy="21060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5679835" y="4437111"/>
            <a:ext cx="684076" cy="158417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4718088" y="3096351"/>
            <a:ext cx="4388343" cy="3054353"/>
            <a:chOff x="4648153" y="3373200"/>
            <a:chExt cx="4388343" cy="3054353"/>
          </a:xfrm>
        </p:grpSpPr>
        <p:pic>
          <p:nvPicPr>
            <p:cNvPr id="33797" name="Picture 5" descr="D:\Documents Tigrane\manuscrit-git\soutenance\figures\MW_50D50F_fiel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153" y="3717032"/>
              <a:ext cx="4388343" cy="271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𝑦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=0,19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V</m:t>
                        </m:r>
                        <m: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cm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8000" y="3373200"/>
                  <a:ext cx="1781619" cy="39126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4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/>
          <p:cNvGrpSpPr/>
          <p:nvPr/>
        </p:nvGrpSpPr>
        <p:grpSpPr>
          <a:xfrm>
            <a:off x="-5077072" y="2924944"/>
            <a:ext cx="4133354" cy="2821571"/>
            <a:chOff x="107505" y="3140857"/>
            <a:chExt cx="4133354" cy="2821571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5" y="3140857"/>
              <a:ext cx="4133354" cy="282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3270489" y="3168000"/>
              <a:ext cx="0" cy="225000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Spectroscopie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en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champ </a:t>
                </a:r>
                <a:r>
                  <a:rPr lang="en-US" sz="2400" b="1" dirty="0" err="1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électrique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</a:t>
                </a:r>
                <a:r>
                  <a:rPr lang="en-US" sz="2400" b="1" dirty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transition </a:t>
                </a:r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50D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sz="2400" b="1" dirty="0" smtClean="0">
                    <a:solidFill>
                      <a:srgbClr val="000000"/>
                    </a:solidFill>
                    <a:effectLst>
                      <a:outerShdw blurRad="381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50F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548680"/>
              </a:xfrm>
              <a:blipFill rotWithShape="1">
                <a:blip r:embed="rId6"/>
                <a:stretch>
                  <a:fillRect t="-111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32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298350" y="774666"/>
                <a:ext cx="4684888" cy="15022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Transférer les atomes depuis le niveau 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50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5/2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vers le niveau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</a:rPr>
                      <m:t>50</m:t>
                    </m:r>
                    <m:r>
                      <m:rPr>
                        <m:sty m:val="p"/>
                      </m:rPr>
                      <a:rPr lang="fr-FR" dirty="0">
                        <a:latin typeface="Cambria Math"/>
                      </a:rPr>
                      <m:t>F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par une impulsion microonde proche de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72,959 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GHz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Champ électrique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i="1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l'effet Stark lève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dégénérescence des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sous-niveaux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𝑚</m:t>
                    </m:r>
                  </m:oMath>
                </a14:m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" y="774666"/>
                <a:ext cx="4684888" cy="1502206"/>
              </a:xfrm>
              <a:prstGeom prst="rect">
                <a:avLst/>
              </a:prstGeom>
              <a:blipFill rotWithShape="1">
                <a:blip r:embed="rId13"/>
                <a:stretch>
                  <a:fillRect l="-779" t="-1606" b="-48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539552" y="2516853"/>
                <a:ext cx="3849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 sensibilité de la transition à l'inhomogénéité du champ électrique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élargissement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important de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raie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16853"/>
                <a:ext cx="3849689" cy="923330"/>
              </a:xfrm>
              <a:prstGeom prst="rect">
                <a:avLst/>
              </a:prstGeom>
              <a:blipFill rotWithShape="1">
                <a:blip r:embed="rId14"/>
                <a:stretch>
                  <a:fillRect l="-1426" t="-3311" r="-126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4" name="Picture 2" descr="D:\Documents Tigrane\manuscrit-git\soutenance\figures\Stark_levels_50D50F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4" y="692696"/>
            <a:ext cx="2891966" cy="18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1927"/>
            <a:ext cx="3900043" cy="21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/>
          <p:cNvSpPr/>
          <p:nvPr/>
        </p:nvSpPr>
        <p:spPr>
          <a:xfrm>
            <a:off x="6516216" y="3645024"/>
            <a:ext cx="864096" cy="1889075"/>
          </a:xfrm>
          <a:prstGeom prst="ellipse">
            <a:avLst/>
          </a:prstGeom>
          <a:noFill/>
          <a:ln w="28575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-327781" y="4564721"/>
            <a:ext cx="12522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Unités arbitraires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24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Vers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électrodes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circularisation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2535125"/>
            <a:ext cx="37242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3603466" y="908720"/>
                <a:ext cx="3168352" cy="92333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Nouvelles électrodes, qui créent un champ électrique radiofréquence (RF) polarisé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466" y="908720"/>
                <a:ext cx="3168352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815752"/>
            <a:ext cx="3423954" cy="52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59" y="2420888"/>
            <a:ext cx="4594331" cy="376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Le passage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réglage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79512" y="860519"/>
                <a:ext cx="489654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Contrôle des amplitudes et phases des électrodes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on vise une polarisation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 minimiser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pas d'autre mesure possible que les atomes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o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ptimisation sur le signal atomique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60519"/>
                <a:ext cx="4896544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868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4355976" y="3861048"/>
            <a:ext cx="4587380" cy="2549345"/>
            <a:chOff x="4413226" y="3821998"/>
            <a:chExt cx="4645521" cy="2381268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26" y="3821998"/>
              <a:ext cx="4645521" cy="238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lèche en arc 8"/>
            <p:cNvSpPr/>
            <p:nvPr/>
          </p:nvSpPr>
          <p:spPr>
            <a:xfrm>
              <a:off x="6084168" y="4148535"/>
              <a:ext cx="2664296" cy="1728193"/>
            </a:xfrm>
            <a:prstGeom prst="circularArrow">
              <a:avLst>
                <a:gd name="adj1" fmla="val 4114"/>
                <a:gd name="adj2" fmla="val 1142319"/>
                <a:gd name="adj3" fmla="val 20560922"/>
                <a:gd name="adj4" fmla="val 10665192"/>
                <a:gd name="adj5" fmla="val 10334"/>
              </a:avLst>
            </a:prstGeom>
            <a:solidFill>
              <a:srgbClr val="94B8E4"/>
            </a:solidFill>
            <a:ln w="28575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937" y="2708920"/>
            <a:ext cx="4039806" cy="26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4283968" y="2636912"/>
            <a:ext cx="0" cy="371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5341625" y="2852936"/>
                <a:ext cx="2890908" cy="9233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 champ d'ionisation augmente le long de l'échelle des transitions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  <m:t>+</m:t>
                        </m:r>
                      </m:sup>
                    </m:sSup>
                  </m:oMath>
                </a14:m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625" y="2852936"/>
                <a:ext cx="2890908" cy="92333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724128" y="999018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À régler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4 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3 phases relatives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 rot="16200000">
            <a:off x="3833557" y="4845043"/>
            <a:ext cx="133722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Unités arbitraires</a:t>
            </a:r>
            <a:endParaRPr lang="fr-F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8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4666" y="4000483"/>
            <a:ext cx="4007814" cy="245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30803" y="620688"/>
            <a:ext cx="464525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Pour caractériser et manipuler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niveaux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de Rydberg circulaires 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vers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multiplicités voisines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070999"/>
            <a:ext cx="5254292" cy="25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31331" y="1916832"/>
            <a:ext cx="293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Les transitions voisines sont séparées par effet Stark :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34818" name="Picture 2" descr="D:\Documents Tigrane\manuscrit-git\soutenance\figures\levels_50C51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72227"/>
            <a:ext cx="3096344" cy="26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913" y="2562252"/>
            <a:ext cx="3682938" cy="22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813216" y="3465409"/>
            <a:ext cx="523587" cy="73374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363521" y="3465409"/>
            <a:ext cx="454735" cy="73374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887109" y="3465409"/>
            <a:ext cx="454735" cy="733743"/>
          </a:xfrm>
          <a:prstGeom prst="ellipse">
            <a:avLst/>
          </a:prstGeom>
          <a:noFill/>
          <a:ln w="28575" cmpd="sng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001051" y="3112583"/>
            <a:ext cx="952881" cy="62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Transition circulaire-circulaire</a:t>
            </a:r>
            <a:endParaRPr lang="fr-FR" sz="1400" dirty="0">
              <a:solidFill>
                <a:srgbClr val="FF0000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54761" y="4941168"/>
            <a:ext cx="38491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du passage adiabatique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/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concentrer la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population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dans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le pic circulaire-circulaire</a:t>
            </a:r>
          </a:p>
        </p:txBody>
      </p:sp>
      <p:sp>
        <p:nvSpPr>
          <p:cNvPr id="12" name="Flèche droite 11"/>
          <p:cNvSpPr/>
          <p:nvPr/>
        </p:nvSpPr>
        <p:spPr>
          <a:xfrm rot="21081535">
            <a:off x="4210821" y="5125842"/>
            <a:ext cx="2105166" cy="32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6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6" grpId="0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microonde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du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50C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6159" y="2708920"/>
            <a:ext cx="5730965" cy="340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323527" y="692696"/>
                <a:ext cx="4968551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Affiner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 raie spectrale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:</a:t>
                </a:r>
                <a:endParaRPr lang="fr-FR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≃65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kHz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(limité par la durée de l'impulsion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  <a:p>
                <a:pPr algn="ctr"/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Estimation de pureté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∼80%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de circulaires</a:t>
                </a: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692696"/>
                <a:ext cx="4968551" cy="1200329"/>
              </a:xfrm>
              <a:prstGeom prst="rect">
                <a:avLst/>
              </a:prstGeom>
              <a:blipFill rotWithShape="1">
                <a:blip r:embed="rId6"/>
                <a:stretch>
                  <a:fillRect t="-2525" b="-6566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 rot="19894954">
            <a:off x="1510793" y="2702915"/>
            <a:ext cx="316464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36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PRELIMINAIRE</a:t>
            </a:r>
            <a:endParaRPr lang="fr-FR" sz="36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Documents Tigrane\manuscrit-git\data\5janvier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501008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Conclusion : perspectives à court et </a:t>
            </a:r>
            <a:r>
              <a:rPr lang="fr-FR" sz="28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moyen </a:t>
            </a:r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terme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0192" y="6116409"/>
            <a:ext cx="2133600" cy="365125"/>
          </a:xfrm>
        </p:spPr>
        <p:txBody>
          <a:bodyPr/>
          <a:lstStyle/>
          <a:p>
            <a:fld id="{1A7FF400-2953-4F9E-978A-9F506D5FDFDC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3851920" y="3284984"/>
            <a:ext cx="2304256" cy="2567362"/>
            <a:chOff x="4615855" y="2927562"/>
            <a:chExt cx="3268513" cy="3268513"/>
          </a:xfrm>
        </p:grpSpPr>
        <p:pic>
          <p:nvPicPr>
            <p:cNvPr id="28675" name="Picture 3" descr="C:\Users\s15\AppData\Local\Microsoft\Windows\Temporary Internet Files\Content.IE5\KH19A45V\questions-1014060_960_720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855" y="2927562"/>
              <a:ext cx="3268513" cy="326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 descr="C:\Program Files (x86)\Microsoft Office\MEDIA\CAGCAT10\j0199727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652" y="4748279"/>
              <a:ext cx="843276" cy="82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08389"/>
            <a:ext cx="2808312" cy="205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866264" y="620688"/>
                <a:ext cx="7411472" cy="2585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Nous avons réalisé l'excitation d'atomes de Rydberg circulaires sur puce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!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Prochaines étapes à court terme :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les atomes circulaires dans un faisceau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laser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(faisceau Laguerre-Gauss déjà préparé)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piéger près de la puce pour voir l'inhibition due à la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surface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et démontrer le piégeage pendant quelques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0,1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À plus long terme : réalisation du simulateur !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64" y="620688"/>
                <a:ext cx="7411472" cy="2585323"/>
              </a:xfrm>
              <a:prstGeom prst="rect">
                <a:avLst/>
              </a:prstGeom>
              <a:blipFill rotWithShape="1">
                <a:blip r:embed="rId7"/>
                <a:stretch>
                  <a:fillRect l="-493" t="-1176" b="-2588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3429000"/>
            <a:ext cx="327365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665736" y="5181544"/>
                <a:ext cx="10072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T</m:t>
                      </m:r>
                      <m:r>
                        <a:rPr lang="fr-FR" b="0" i="1" smtClean="0">
                          <a:latin typeface="Cambria Math"/>
                        </a:rPr>
                        <m:t>=4</m:t>
                      </m:r>
                      <m:r>
                        <a:rPr lang="fr-FR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K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36" y="5181544"/>
                <a:ext cx="1007263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6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fr-FR" sz="28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L'équipe du Collège de France</a:t>
            </a:r>
            <a:endParaRPr lang="fr-FR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7" name="pole tekstowe 6"/>
          <p:cNvSpPr txBox="1">
            <a:spLocks noChangeArrowheads="1"/>
          </p:cNvSpPr>
          <p:nvPr/>
        </p:nvSpPr>
        <p:spPr bwMode="auto">
          <a:xfrm>
            <a:off x="15877" y="2162180"/>
            <a:ext cx="19114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Membres permanents 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Clément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Sayrin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Michel Brune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Jean-Michel Raimond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Sébastien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Gleyzes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Igor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Dotsenko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31" name="pole tekstowe 6"/>
          <p:cNvSpPr txBox="1">
            <a:spLocks noChangeArrowheads="1"/>
          </p:cNvSpPr>
          <p:nvPr/>
        </p:nvSpPr>
        <p:spPr bwMode="auto">
          <a:xfrm>
            <a:off x="-108520" y="952852"/>
            <a:ext cx="2160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ce projet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TCM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Rodrigo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Cortiñas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Brice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Ravon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Thanh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Long Nguyen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1266" name="Picture 2" descr="D:\Documents Tigrane\communications\DAMOP 2017\figures\CQ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0767"/>
            <a:ext cx="5184576" cy="38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6"/>
          <p:cNvSpPr txBox="1">
            <a:spLocks noChangeArrowheads="1"/>
          </p:cNvSpPr>
          <p:nvPr/>
        </p:nvSpPr>
        <p:spPr bwMode="auto">
          <a:xfrm>
            <a:off x="-108520" y="3463841"/>
            <a:ext cx="2160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Doctorants sur les autres projets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Mariane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Penasa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Eva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Katharina</a:t>
            </a:r>
            <a:r>
              <a:rPr lang="fr-FR" altLang="fr-FR" sz="1200" dirty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fr-FR" altLang="fr-FR" sz="1200" dirty="0" err="1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Diestche</a:t>
            </a: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/>
            </a:r>
            <a:b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altLang="fr-FR" sz="1200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</a:rPr>
              <a:t>Dorian Grosso</a:t>
            </a:r>
            <a:endParaRPr lang="fr-FR" altLang="fr-FR" sz="1200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Valentin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Métillon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Frédéric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Assemat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Arthur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Larrouy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pole tekstowe 6"/>
          <p:cNvSpPr txBox="1">
            <a:spLocks noChangeArrowheads="1"/>
          </p:cNvSpPr>
          <p:nvPr/>
        </p:nvSpPr>
        <p:spPr bwMode="auto">
          <a:xfrm>
            <a:off x="7308304" y="91046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Carmen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Toderasc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Françoise David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0" name="pole tekstowe 6"/>
          <p:cNvSpPr txBox="1">
            <a:spLocks noChangeArrowheads="1"/>
          </p:cNvSpPr>
          <p:nvPr/>
        </p:nvSpPr>
        <p:spPr bwMode="auto">
          <a:xfrm>
            <a:off x="7308304" y="1743199"/>
            <a:ext cx="19442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Équipe admin.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Thierry Tardieu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Audrey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Gohlke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Binta</a:t>
            </a: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Dumas</a:t>
            </a:r>
            <a:endParaRPr lang="fr-FR" altLang="fr-FR" sz="12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pole tekstowe 6"/>
          <p:cNvSpPr txBox="1">
            <a:spLocks noChangeArrowheads="1"/>
          </p:cNvSpPr>
          <p:nvPr/>
        </p:nvSpPr>
        <p:spPr bwMode="auto">
          <a:xfrm>
            <a:off x="7308304" y="2760603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</a:t>
            </a:r>
            <a:r>
              <a:rPr lang="fr-FR" altLang="fr-FR" sz="1200" b="1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méca</a:t>
            </a: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 Collège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Pascal Travers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Nicolas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Moscatiello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2" name="pole tekstowe 6"/>
          <p:cNvSpPr txBox="1">
            <a:spLocks noChangeArrowheads="1"/>
          </p:cNvSpPr>
          <p:nvPr/>
        </p:nvSpPr>
        <p:spPr bwMode="auto">
          <a:xfrm>
            <a:off x="7308304" y="3593341"/>
            <a:ext cx="1944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Atelier électro. LKB :</a:t>
            </a:r>
            <a:endParaRPr lang="fr-FR" altLang="fr-FR" sz="1200" b="1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Toufik 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Atmani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Lionel </a:t>
            </a:r>
            <a:r>
              <a:rPr lang="fr-FR" altLang="fr-FR" sz="12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Perennes</a:t>
            </a:r>
            <a:endParaRPr lang="fr-FR" altLang="fr-FR" sz="1200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3" name="ZoneTexte 8"/>
          <p:cNvSpPr txBox="1"/>
          <p:nvPr/>
        </p:nvSpPr>
        <p:spPr>
          <a:xfrm>
            <a:off x="2627784" y="5215554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Merci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présence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et de </a:t>
            </a:r>
            <a:r>
              <a:rPr lang="en-US" sz="4000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votre</a:t>
            </a:r>
            <a:r>
              <a:rPr lang="en-US" sz="4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attention !</a:t>
            </a:r>
          </a:p>
        </p:txBody>
      </p:sp>
      <p:pic>
        <p:nvPicPr>
          <p:cNvPr id="31746" name="Picture 2" descr="D:\Documents Tigrane\manuscrit-git\soutenance\figures\photo-Bri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67" y="3816845"/>
            <a:ext cx="771028" cy="9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D:\Documents Tigrane\manuscrit-git\soutenance\figures\Sayrin_Clé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94" y="3816844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D:\Documents Tigrane\manuscrit-git\soutenance\figures\Cortinas_Rodri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21" y="3816845"/>
            <a:ext cx="980307" cy="9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D:\Documents Tigrane\manuscrit-git\soutenance\figures\TL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48" y="381684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877274"/>
            <a:ext cx="2123728" cy="47827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5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87"/>
    </mc:Choice>
    <mc:Fallback xmlns="">
      <p:transition advTm="1638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Simulation Quantique avec des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403624" y="639036"/>
            <a:ext cx="52469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dipolaires fortes (</a:t>
            </a:r>
            <a:r>
              <a:rPr lang="fr-FR" b="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MHz à quelques µm)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Interactions contrôlables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Systèmes avec de longues durées de vie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583644" y="2420888"/>
            <a:ext cx="5572532" cy="2971085"/>
            <a:chOff x="439628" y="2420888"/>
            <a:chExt cx="5572532" cy="2971085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609395" y="3114150"/>
              <a:ext cx="1982531" cy="2187058"/>
              <a:chOff x="2947458" y="3730977"/>
              <a:chExt cx="2113079" cy="2331074"/>
            </a:xfrm>
          </p:grpSpPr>
          <p:pic>
            <p:nvPicPr>
              <p:cNvPr id="89" name="Image 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9631" y="3730977"/>
                <a:ext cx="1608732" cy="1728192"/>
              </a:xfrm>
              <a:prstGeom prst="rect">
                <a:avLst/>
              </a:prstGeom>
            </p:spPr>
          </p:pic>
          <p:sp>
            <p:nvSpPr>
              <p:cNvPr id="4" name="ZoneTexte 3"/>
              <p:cNvSpPr txBox="1"/>
              <p:nvPr/>
            </p:nvSpPr>
            <p:spPr>
              <a:xfrm>
                <a:off x="2947458" y="5477276"/>
                <a:ext cx="21130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A.Browaeys</a:t>
                </a:r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, T. </a:t>
                </a:r>
                <a:r>
                  <a:rPr lang="fr-FR" sz="1600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Lahaye</a:t>
                </a:r>
                <a:endParaRPr lang="fr-FR" sz="1600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(Paris Saclay)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439628" y="2457763"/>
              <a:ext cx="5464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Atomes dans l'état fondamental piégés individuellement</a:t>
              </a: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(pinces optiques) + excitation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5632" y="2420888"/>
              <a:ext cx="5536528" cy="297108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771801" y="3429000"/>
              <a:ext cx="2808312" cy="1607289"/>
              <a:chOff x="463975" y="3609891"/>
              <a:chExt cx="2955897" cy="1664895"/>
            </a:xfrm>
          </p:grpSpPr>
          <p:grpSp>
            <p:nvGrpSpPr>
              <p:cNvPr id="7" name="Groupe 6"/>
              <p:cNvGrpSpPr/>
              <p:nvPr/>
            </p:nvGrpSpPr>
            <p:grpSpPr>
              <a:xfrm>
                <a:off x="617364" y="3681899"/>
                <a:ext cx="2802508" cy="1592887"/>
                <a:chOff x="5839031" y="3789040"/>
                <a:chExt cx="2802508" cy="1592887"/>
              </a:xfrm>
            </p:grpSpPr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9031" y="3789040"/>
                  <a:ext cx="2802508" cy="992963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6739187" y="4797152"/>
                  <a:ext cx="10021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M. </a:t>
                  </a:r>
                  <a:r>
                    <a:rPr lang="fr-FR" sz="1600" dirty="0" err="1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Lukin</a:t>
                  </a:r>
                  <a:endPara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  <a:p>
                  <a:pPr algn="ctr"/>
                  <a:r>
                    <a:rPr lang="fr-FR" sz="1600" dirty="0" smtClean="0">
                      <a:latin typeface="Linux Libertine G" panose="02000503000000000000" pitchFamily="2" charset="0"/>
                      <a:ea typeface="Linux Libertine G" panose="02000503000000000000" pitchFamily="2" charset="0"/>
                    </a:rPr>
                    <a:t>(Harvard)</a:t>
                  </a:r>
                  <a:endParaRPr lang="en-US" sz="1600" dirty="0">
                    <a:latin typeface="Linux Libertine G" panose="02000503000000000000" pitchFamily="2" charset="0"/>
                    <a:ea typeface="Linux Libertine G" panose="02000503000000000000" pitchFamily="2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63975" y="3609891"/>
                <a:ext cx="363609" cy="117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63975" y="4545995"/>
                <a:ext cx="363609" cy="189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516216" y="1840468"/>
            <a:ext cx="2099613" cy="3551505"/>
            <a:chOff x="6804248" y="2636912"/>
            <a:chExt cx="2099613" cy="3551505"/>
          </a:xfrm>
        </p:grpSpPr>
        <p:grpSp>
          <p:nvGrpSpPr>
            <p:cNvPr id="11" name="Groupe 10"/>
            <p:cNvGrpSpPr/>
            <p:nvPr/>
          </p:nvGrpSpPr>
          <p:grpSpPr>
            <a:xfrm>
              <a:off x="7039568" y="3383013"/>
              <a:ext cx="1628972" cy="2805404"/>
              <a:chOff x="340747" y="3327961"/>
              <a:chExt cx="1628972" cy="2805404"/>
            </a:xfrm>
          </p:grpSpPr>
          <p:pic>
            <p:nvPicPr>
              <p:cNvPr id="88" name="Image 8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308" y="3327961"/>
                <a:ext cx="1613851" cy="1990204"/>
              </a:xfrm>
              <a:prstGeom prst="rect">
                <a:avLst/>
              </a:prstGeom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340747" y="5548590"/>
                <a:ext cx="16289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I. Bloch, C. Gross</a:t>
                </a:r>
              </a:p>
              <a:p>
                <a:pPr algn="ctr"/>
                <a:r>
                  <a:rPr lang="fr-FR" sz="160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(Munich)</a:t>
                </a:r>
                <a:endParaRPr lang="en-US" sz="1600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6848811" y="2636912"/>
              <a:ext cx="2010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Isolant de </a:t>
              </a:r>
              <a:r>
                <a:rPr lang="fr-FR" dirty="0" err="1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Mott</a:t>
              </a:r>
              <a:endPara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  <a:p>
              <a:pPr algn="ctr"/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+habillage Rydberg</a:t>
              </a:r>
              <a:endParaRPr lang="en-US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04248" y="2636912"/>
              <a:ext cx="2099613" cy="355150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450885" y="1916832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Déjà de remarquables réalisations expérimentales :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3995936" y="5589240"/>
                <a:ext cx="3686466" cy="9233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Simulations limitées à quelques µs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Atomes de Rydberg non piégés (bas-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𝑙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photoionisation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∼10 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s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589240"/>
                <a:ext cx="3686466" cy="9233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00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Optimisation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la RF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 descr="D:\Documents Tigrane\manuscrit-git\soutenance\figures\spectre_50-51_init_optimRF_optimsca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16832"/>
            <a:ext cx="5688632" cy="348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15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Effet Stark &amp;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tomes circulaires</a:t>
            </a:r>
            <a:endParaRPr lang="fr-FR" sz="2400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40380"/>
            <a:ext cx="46310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14"/>
          <p:cNvCxnSpPr>
            <a:stCxn id="13" idx="0"/>
          </p:cNvCxnSpPr>
          <p:nvPr/>
        </p:nvCxnSpPr>
        <p:spPr>
          <a:xfrm flipV="1">
            <a:off x="3275856" y="764704"/>
            <a:ext cx="1920032" cy="25776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203848" y="3342321"/>
            <a:ext cx="14401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>
            <a:stCxn id="13" idx="4"/>
          </p:cNvCxnSpPr>
          <p:nvPr/>
        </p:nvCxnSpPr>
        <p:spPr>
          <a:xfrm flipV="1">
            <a:off x="3275856" y="3238500"/>
            <a:ext cx="5256584" cy="67988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D:\Documents Tigrane\manuscrit-git\soutenance\figures\Stark_spearhead_R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47700"/>
            <a:ext cx="352266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1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b="1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: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déplacement des niveaux</a:t>
                </a: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dû à un champ électrique</a:t>
                </a:r>
              </a:p>
              <a:p>
                <a:pPr algn="ctr"/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levée de dégénérescence</a:t>
                </a:r>
              </a:p>
              <a:p>
                <a:pPr algn="ctr"/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76870"/>
                <a:ext cx="4464496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Effet Stark sur les atomes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de Rydberg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𝑛</m:t>
                    </m:r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=50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2</m:t>
                    </m:r>
                    <m:f>
                      <m:fPr>
                        <m:type m:val="lin"/>
                        <m:ctrlPr>
                          <a:rPr lang="fr-FR" b="0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b="0" i="1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b="0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/>
                        <a:ea typeface="Linux Libertine G" panose="02000503000000000000" pitchFamily="2" charset="0"/>
                      </a:rPr>
                      <m:t>C</m:t>
                    </m:r>
                  </m:oMath>
                </a14:m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>
                        <a:latin typeface="Cambria Math"/>
                        <a:ea typeface="Linux Libertine G" panose="02000503000000000000" pitchFamily="2" charset="0"/>
                      </a:rPr>
                      <m:t>1</m:t>
                    </m:r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00 </m:t>
                    </m:r>
                    <m:f>
                      <m:fPr>
                        <m:type m:val="lin"/>
                        <m:ctrlPr>
                          <a:rPr lang="fr-FR" i="1" smtClean="0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d>
                          <m:d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V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  <m:t>cm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lin.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elliptique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jusqu'à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8</m:t>
                    </m:r>
                    <m:f>
                      <m:fPr>
                        <m:type m:val="lin"/>
                        <m:ctrlP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Linux Libertine G" panose="02000503000000000000" pitchFamily="2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Linux Libertine G" panose="02000503000000000000" pitchFamily="2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Linux Libertine G" panose="02000503000000000000" pitchFamily="2" charset="0"/>
                          </a:rPr>
                          <m:t>Hz</m:t>
                        </m:r>
                      </m:num>
                      <m:den>
                        <m:sSup>
                          <m:sSupPr>
                            <m:ctrlP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  <a:ea typeface="Linux Libertine G" panose="02000503000000000000" pitchFamily="2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fr-FR" i="1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V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latin typeface="Cambria Math"/>
                                        <a:ea typeface="Linux Libertine G" panose="02000503000000000000" pitchFamily="2" charset="0"/>
                                      </a:rPr>
                                      <m:t>cm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/>
                                <a:ea typeface="Linux Libertine G" panose="02000503000000000000" pitchFamily="2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/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Stark quad.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Linux Libertine G" panose="02000503000000000000" pitchFamily="2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i="0" dirty="0" smtClean="0">
                        <a:latin typeface="Cambria Math"/>
                        <a:ea typeface="Linux Libertine G" panose="02000503000000000000" pitchFamily="2" charset="0"/>
                      </a:rPr>
                      <m:t>F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446998"/>
                <a:ext cx="2885688" cy="2862322"/>
              </a:xfrm>
              <a:prstGeom prst="rect">
                <a:avLst/>
              </a:prstGeom>
              <a:blipFill rotWithShape="1">
                <a:blip r:embed="rId7"/>
                <a:stretch>
                  <a:fillRect l="-1684" t="-847" r="-1263" b="-12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4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Arriver au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niveau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circulaire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le passage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adiabatique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idéal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Comment atteindre les moments cinétiques élevés des atomes de Rydberg circulaires 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passage adiabatique radiofréquence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4" y="993502"/>
                <a:ext cx="4968552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2614" r="-857" b="-9150"/>
                </a:stretch>
              </a:blipFill>
              <a:ln w="952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744416" cy="25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85" y="764703"/>
            <a:ext cx="3170795" cy="21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7182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6456" y="692696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41" y="3140968"/>
            <a:ext cx="3170795" cy="239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3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53"/>
    </mc:Choice>
    <mc:Fallback xmlns="">
      <p:transition advTm="7953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MOT-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miroirs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sur puce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43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36296" y="628935"/>
            <a:ext cx="1748427" cy="3149072"/>
            <a:chOff x="6948264" y="868070"/>
            <a:chExt cx="1748427" cy="3149072"/>
          </a:xfrm>
        </p:grpSpPr>
        <p:sp>
          <p:nvSpPr>
            <p:cNvPr id="41" name="ZoneTexte 40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« QUAD-MOT »</a:t>
              </a:r>
            </a:p>
            <a:p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cxnSp>
          <p:nvCxnSpPr>
            <p:cNvPr id="48" name="Connecteur droit avec flèche 47"/>
            <p:cNvCxnSpPr/>
            <p:nvPr/>
          </p:nvCxnSpPr>
          <p:spPr>
            <a:xfrm>
              <a:off x="7768841" y="3280513"/>
              <a:ext cx="1" cy="4596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211925" y="3740143"/>
              <a:ext cx="1221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Mélasse optique</a:t>
              </a:r>
            </a:p>
          </p:txBody>
        </p:sp>
        <p:cxnSp>
          <p:nvCxnSpPr>
            <p:cNvPr id="52" name="Connecteur droit avec flèche 51"/>
            <p:cNvCxnSpPr>
              <a:stCxn id="41" idx="2"/>
              <a:endCxn id="42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Jet vertical lent</a:t>
              </a:r>
            </a:p>
          </p:txBody>
        </p:sp>
        <p:cxnSp>
          <p:nvCxnSpPr>
            <p:cNvPr id="55" name="Connecteur droit avec flèche 54"/>
            <p:cNvCxnSpPr>
              <a:stCxn id="42" idx="2"/>
              <a:endCxn id="43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4932040" y="4301695"/>
            <a:ext cx="396044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1</a:t>
            </a:r>
            <a:r>
              <a:rPr lang="fr-FR" baseline="30000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ère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étape : capture des atomes devant la puce (QUAD 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Comprimer et refroidir (U-MOT)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Refroidir encore (mélasse optique)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00"/>
            <a:ext cx="2815884" cy="23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Ellipse 36"/>
          <p:cNvSpPr/>
          <p:nvPr/>
        </p:nvSpPr>
        <p:spPr>
          <a:xfrm>
            <a:off x="1789141" y="4308378"/>
            <a:ext cx="190571" cy="20433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979712" y="4452394"/>
            <a:ext cx="524965" cy="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899592" y="3068960"/>
            <a:ext cx="3528392" cy="2736304"/>
          </a:xfrm>
          <a:prstGeom prst="ellipse">
            <a:avLst/>
          </a:prstGeom>
          <a:noFill/>
          <a:ln>
            <a:solidFill>
              <a:srgbClr val="19E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4" y="3676108"/>
            <a:ext cx="27955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e 8"/>
          <p:cNvGrpSpPr>
            <a:grpSpLocks/>
          </p:cNvGrpSpPr>
          <p:nvPr/>
        </p:nvGrpSpPr>
        <p:grpSpPr bwMode="auto">
          <a:xfrm>
            <a:off x="284623" y="772056"/>
            <a:ext cx="2271153" cy="2008872"/>
            <a:chOff x="4611974" y="3284984"/>
            <a:chExt cx="4064482" cy="3240360"/>
          </a:xfrm>
        </p:grpSpPr>
        <p:pic>
          <p:nvPicPr>
            <p:cNvPr id="27" name="Imag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4" t="19427" r="27423" b="16010"/>
            <a:stretch>
              <a:fillRect/>
            </a:stretch>
          </p:blipFill>
          <p:spPr bwMode="auto">
            <a:xfrm>
              <a:off x="4860032" y="3370886"/>
              <a:ext cx="2590246" cy="315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7379659" y="3284984"/>
              <a:ext cx="452991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87842" y="6156032"/>
              <a:ext cx="452990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0z</a:t>
              </a:r>
              <a:endParaRPr lang="fr-FR" baseline="-250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7292614" y="4220693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87842" y="5373019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0x</a:t>
              </a:r>
              <a:endParaRPr lang="fr-FR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611974" y="3716440"/>
              <a:ext cx="461873" cy="3693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B</a:t>
              </a:r>
              <a:r>
                <a:rPr lang="pt-BR" baseline="-25000" dirty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cs typeface="+mn-cs"/>
                </a:rPr>
                <a:t>0y</a:t>
              </a:r>
              <a:endParaRPr lang="fr-FR" baseline="-25000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 flipV="1">
              <a:off x="5031213" y="3716440"/>
              <a:ext cx="692809" cy="216616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853702" y="5357039"/>
              <a:ext cx="557800" cy="33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  <a:cs typeface="+mn-cs"/>
                </a:rPr>
                <a:t>Puce</a:t>
              </a:r>
              <a:endParaRPr lang="fr-FR" sz="1600" baseline="-25000" dirty="0">
                <a:solidFill>
                  <a:schemeClr val="accent3">
                    <a:lumMod val="50000"/>
                  </a:schemeClr>
                </a:solidFill>
                <a:latin typeface="Tw Cen MT" panose="020B0602020104020603" pitchFamily="34" charset="0"/>
                <a:cs typeface="+mn-cs"/>
              </a:endParaRPr>
            </a:p>
          </p:txBody>
        </p:sp>
        <p:sp>
          <p:nvSpPr>
            <p:cNvPr id="46" name="ZoneTexte 299"/>
            <p:cNvSpPr txBox="1">
              <a:spLocks noChangeArrowheads="1"/>
            </p:cNvSpPr>
            <p:nvPr/>
          </p:nvSpPr>
          <p:spPr bwMode="auto">
            <a:xfrm>
              <a:off x="5818589" y="3501008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pt-BR" altLang="fr-FR">
                  <a:solidFill>
                    <a:srgbClr val="78800A"/>
                  </a:solidFill>
                  <a:latin typeface="Tw Cen MT" pitchFamily="34" charset="0"/>
                </a:rPr>
                <a:t>B</a:t>
              </a:r>
              <a:r>
                <a:rPr lang="pt-BR" altLang="fr-FR" baseline="-25000">
                  <a:solidFill>
                    <a:srgbClr val="78800A"/>
                  </a:solidFill>
                  <a:latin typeface="Tw Cen MT" pitchFamily="34" charset="0"/>
                </a:rPr>
                <a:t>QUAD</a:t>
              </a:r>
              <a:endParaRPr lang="fr-FR" altLang="fr-FR" baseline="-25000">
                <a:solidFill>
                  <a:srgbClr val="78800A"/>
                </a:solidFill>
                <a:latin typeface="Tw Cen MT" pitchFamily="34" charset="0"/>
              </a:endParaRPr>
            </a:p>
          </p:txBody>
        </p:sp>
        <p:cxnSp>
          <p:nvCxnSpPr>
            <p:cNvPr id="47" name="Connecteur droit 46"/>
            <p:cNvCxnSpPr>
              <a:endCxn id="46" idx="2"/>
            </p:cNvCxnSpPr>
            <p:nvPr/>
          </p:nvCxnSpPr>
          <p:spPr>
            <a:xfrm flipV="1">
              <a:off x="6082862" y="3870912"/>
              <a:ext cx="85269" cy="214840"/>
            </a:xfrm>
            <a:prstGeom prst="line">
              <a:avLst/>
            </a:prstGeom>
            <a:ln w="15875">
              <a:solidFill>
                <a:srgbClr val="7880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317"/>
            <p:cNvGrpSpPr>
              <a:grpSpLocks/>
            </p:cNvGrpSpPr>
            <p:nvPr/>
          </p:nvGrpSpPr>
          <p:grpSpPr bwMode="auto">
            <a:xfrm>
              <a:off x="7237070" y="4818638"/>
              <a:ext cx="1439386" cy="1037148"/>
              <a:chOff x="7165062" y="5666765"/>
              <a:chExt cx="1439386" cy="1037148"/>
            </a:xfrm>
          </p:grpSpPr>
          <p:cxnSp>
            <p:nvCxnSpPr>
              <p:cNvPr id="51" name="Connecteur droit avec flèche 50"/>
              <p:cNvCxnSpPr/>
              <p:nvPr/>
            </p:nvCxnSpPr>
            <p:spPr>
              <a:xfrm flipH="1">
                <a:off x="7378709" y="6443088"/>
                <a:ext cx="474308" cy="905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 flipV="1">
                <a:off x="7853017" y="5912202"/>
                <a:ext cx="0" cy="5308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>
                <a:off x="7851240" y="6443088"/>
                <a:ext cx="538260" cy="14737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313"/>
              <p:cNvSpPr txBox="1">
                <a:spLocks noChangeArrowheads="1"/>
              </p:cNvSpPr>
              <p:nvPr/>
            </p:nvSpPr>
            <p:spPr bwMode="auto">
              <a:xfrm>
                <a:off x="7165062" y="6365359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x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0" name="ZoneTexte 314"/>
              <p:cNvSpPr txBox="1">
                <a:spLocks noChangeArrowheads="1"/>
              </p:cNvSpPr>
              <p:nvPr/>
            </p:nvSpPr>
            <p:spPr bwMode="auto">
              <a:xfrm>
                <a:off x="8317190" y="6309320"/>
                <a:ext cx="2872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y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  <p:sp>
            <p:nvSpPr>
              <p:cNvPr id="61" name="ZoneTexte 315"/>
              <p:cNvSpPr txBox="1">
                <a:spLocks noChangeArrowheads="1"/>
              </p:cNvSpPr>
              <p:nvPr/>
            </p:nvSpPr>
            <p:spPr bwMode="auto">
              <a:xfrm>
                <a:off x="7812360" y="5666765"/>
                <a:ext cx="27443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pt-BR" altLang="fr-FR" sz="1600">
                    <a:latin typeface="Tw Cen MT" pitchFamily="34" charset="0"/>
                  </a:rPr>
                  <a:t>z</a:t>
                </a:r>
                <a:endParaRPr lang="fr-FR" altLang="fr-FR" sz="1600" baseline="-25000">
                  <a:latin typeface="Tw Cen MT" pitchFamily="34" charset="0"/>
                </a:endParaRPr>
              </a:p>
            </p:txBody>
          </p:sp>
        </p:grpSp>
      </p:grpSp>
      <p:cxnSp>
        <p:nvCxnSpPr>
          <p:cNvPr id="38" name="Connecteur droit avec flèche 37"/>
          <p:cNvCxnSpPr/>
          <p:nvPr/>
        </p:nvCxnSpPr>
        <p:spPr>
          <a:xfrm>
            <a:off x="1154173" y="2039571"/>
            <a:ext cx="753531" cy="2181517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1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9" name="Titre 1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Piège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Z et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refroidissement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évaporatif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3573016"/>
            <a:ext cx="38164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Piéger le nuage froid dans un piège magnétique créé par le fil Z et les bobines de biais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Refroidir par évaporation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Jusqu'à la condensation (BEC)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" y="692696"/>
            <a:ext cx="3921339" cy="217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29" y="1628800"/>
            <a:ext cx="3502699" cy="186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7652" y="3671873"/>
            <a:ext cx="2830652" cy="1340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6" name="Groupe 35"/>
          <p:cNvGrpSpPr/>
          <p:nvPr/>
        </p:nvGrpSpPr>
        <p:grpSpPr>
          <a:xfrm>
            <a:off x="7308304" y="628935"/>
            <a:ext cx="1748427" cy="5320345"/>
            <a:chOff x="6948264" y="868070"/>
            <a:chExt cx="1748427" cy="5320345"/>
          </a:xfrm>
        </p:grpSpPr>
        <p:sp>
          <p:nvSpPr>
            <p:cNvPr id="37" name="ZoneTexte 36"/>
            <p:cNvSpPr txBox="1"/>
            <p:nvPr/>
          </p:nvSpPr>
          <p:spPr>
            <a:xfrm>
              <a:off x="7337312" y="868070"/>
              <a:ext cx="97033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2D-MOT</a:t>
              </a:r>
              <a:endParaRPr lang="fr-FR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1916832"/>
              <a:ext cx="1748427" cy="5539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« QUAD-MOT »</a:t>
              </a:r>
            </a:p>
            <a:p>
              <a:pPr algn="ctr"/>
              <a:r>
                <a:rPr lang="fr-FR" sz="1200" dirty="0" smtClean="0"/>
                <a:t>(gros volume de capture)</a:t>
              </a:r>
              <a:endParaRPr lang="fr-FR" sz="12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393417" y="2924944"/>
              <a:ext cx="858120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U-MOT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053452" y="4257962"/>
              <a:ext cx="1538050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« piège Z </a:t>
              </a:r>
              <a:r>
                <a:rPr lang="fr-FR" dirty="0" smtClean="0"/>
                <a:t>»</a:t>
              </a:r>
            </a:p>
            <a:p>
              <a:pPr algn="ctr"/>
              <a:r>
                <a:rPr lang="fr-FR" dirty="0" err="1" smtClean="0"/>
                <a:t>Ioffe</a:t>
              </a:r>
              <a:r>
                <a:rPr lang="fr-FR" dirty="0" smtClean="0"/>
                <a:t>-Pritchard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551153" y="5819083"/>
              <a:ext cx="54264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BEC</a:t>
              </a:r>
              <a:endParaRPr lang="fr-FR" dirty="0"/>
            </a:p>
          </p:txBody>
        </p:sp>
        <p:cxnSp>
          <p:nvCxnSpPr>
            <p:cNvPr id="53" name="Connecteur droit avec flèche 52"/>
            <p:cNvCxnSpPr>
              <a:stCxn id="39" idx="2"/>
              <a:endCxn id="40" idx="0"/>
            </p:cNvCxnSpPr>
            <p:nvPr/>
          </p:nvCxnSpPr>
          <p:spPr>
            <a:xfrm>
              <a:off x="7822477" y="3294276"/>
              <a:ext cx="0" cy="9636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7170023" y="3573016"/>
              <a:ext cx="130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Mélasse optique</a:t>
              </a:r>
            </a:p>
            <a:p>
              <a:pPr algn="ctr"/>
              <a:r>
                <a:rPr lang="fr-FR" sz="1200" dirty="0" smtClean="0"/>
                <a:t>Pompage Zeeman</a:t>
              </a:r>
              <a:endParaRPr lang="fr-FR" sz="1200" dirty="0"/>
            </a:p>
          </p:txBody>
        </p:sp>
        <p:cxnSp>
          <p:nvCxnSpPr>
            <p:cNvPr id="57" name="Connecteur droit avec flèche 56"/>
            <p:cNvCxnSpPr>
              <a:stCxn id="40" idx="2"/>
              <a:endCxn id="45" idx="0"/>
            </p:cNvCxnSpPr>
            <p:nvPr/>
          </p:nvCxnSpPr>
          <p:spPr>
            <a:xfrm>
              <a:off x="7822477" y="4904293"/>
              <a:ext cx="1" cy="914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7204360" y="5147900"/>
              <a:ext cx="123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Refroidissement </a:t>
              </a:r>
              <a:r>
                <a:rPr lang="fr-FR" sz="1200" dirty="0" err="1" smtClean="0"/>
                <a:t>évaporatif</a:t>
              </a:r>
              <a:r>
                <a:rPr lang="fr-FR" sz="1200" dirty="0" smtClean="0"/>
                <a:t> RF</a:t>
              </a:r>
              <a:endParaRPr lang="fr-FR" sz="1200" dirty="0"/>
            </a:p>
          </p:txBody>
        </p:sp>
        <p:cxnSp>
          <p:nvCxnSpPr>
            <p:cNvPr id="59" name="Connecteur droit avec flèche 58"/>
            <p:cNvCxnSpPr>
              <a:stCxn id="37" idx="2"/>
              <a:endCxn id="38" idx="0"/>
            </p:cNvCxnSpPr>
            <p:nvPr/>
          </p:nvCxnSpPr>
          <p:spPr>
            <a:xfrm>
              <a:off x="7822477" y="1237402"/>
              <a:ext cx="1" cy="679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7256553" y="1423809"/>
              <a:ext cx="1131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Jet vertical lent</a:t>
              </a:r>
              <a:endParaRPr lang="fr-FR" sz="1200" dirty="0"/>
            </a:p>
          </p:txBody>
        </p:sp>
        <p:cxnSp>
          <p:nvCxnSpPr>
            <p:cNvPr id="61" name="Connecteur droit avec flèche 60"/>
            <p:cNvCxnSpPr>
              <a:stCxn id="38" idx="2"/>
              <a:endCxn id="39" idx="0"/>
            </p:cNvCxnSpPr>
            <p:nvPr/>
          </p:nvCxnSpPr>
          <p:spPr>
            <a:xfrm flipH="1">
              <a:off x="7822477" y="2470830"/>
              <a:ext cx="1" cy="454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47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2"/>
            <a:ext cx="45279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90065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des interactions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8" y="3717032"/>
            <a:ext cx="4640490" cy="255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064925"/>
            <a:ext cx="3960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Sonder l'influence des interactions sur l'excitation d'un  nuage dense d'atomes de Rydberg, par spectroscopie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Sonder la distribution d'énergies d'interaction au sein d'un tel nuage, par spectroscopie microonde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Suivre l'expansion du nuage par ce moyen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Développement d'un modèle numérique satisfaisant aux temps courts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Différents cas pour deux atomes de Rydberg :</a:t>
                </a:r>
              </a:p>
              <a:p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Même état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 (</m:t>
                      </m:r>
                      <m:r>
                        <a:rPr lang="fr-FR" b="0" i="1" smtClean="0">
                          <a:latin typeface="Cambria Math"/>
                        </a:rPr>
                        <m:t>𝑟</m:t>
                      </m:r>
                      <m:r>
                        <a:rPr lang="fr-FR" b="0" i="1" smtClean="0">
                          <a:latin typeface="Cambria Math"/>
                        </a:rPr>
                        <m:t>)=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États différents (partiel)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/</m:t>
                      </m:r>
                      <m:r>
                        <a:rPr lang="fr-FR" i="1">
                          <a:latin typeface="Cambria Math"/>
                        </a:rPr>
                        <m:t>h</m:t>
                      </m:r>
                      <m:r>
                        <a:rPr lang="fr-FR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États différents (complet)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/</m:t>
                    </m:r>
                    <m:r>
                      <a:rPr lang="fr-FR" i="1">
                        <a:latin typeface="Cambria Math"/>
                      </a:rPr>
                      <m:t>h</m:t>
                    </m:r>
                    <m:r>
                      <a:rPr lang="fr-F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𝑎𝑏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𝑏𝑏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836712"/>
                <a:ext cx="4440511" cy="5281061"/>
              </a:xfrm>
              <a:prstGeom prst="rect">
                <a:avLst/>
              </a:prstGeom>
              <a:blipFill rotWithShape="1">
                <a:blip r:embed="rId4"/>
                <a:stretch>
                  <a:fillRect l="-1236" t="-577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Deux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Rydberg dans des états différents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46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États de Rydberg différents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interaction d'échange !</a:t>
                </a:r>
                <a:endParaRPr lang="fr-FR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" y="980728"/>
                <a:ext cx="4839019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fr-FR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/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41083"/>
                <a:ext cx="2561498" cy="885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71491"/>
                <a:ext cx="1699504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𝑏𝑎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𝑏𝑏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53136"/>
                <a:ext cx="2269275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4572000" y="836712"/>
            <a:ext cx="0" cy="5112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𝑎𝑏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          |</m:t>
                      </m:r>
                      <m:r>
                        <a:rPr lang="fr-FR" sz="1400" b="0" i="1" smtClean="0">
                          <a:latin typeface="Cambria Math"/>
                        </a:rPr>
                        <m:t>𝑏𝑎</m:t>
                      </m:r>
                      <m:r>
                        <a:rPr lang="fr-FR" sz="1400" b="0" i="1" smtClean="0">
                          <a:latin typeface="Cambria Math"/>
                        </a:rPr>
                        <m:t>〉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76" y="4633391"/>
                <a:ext cx="1306575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60" y="1988840"/>
            <a:ext cx="3478429" cy="1973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Interaction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entre deux atomes de Rydberg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47</a:t>
            </a:fld>
            <a:endParaRPr lang="fr-FR"/>
          </a:p>
        </p:txBody>
      </p:sp>
      <p:grpSp>
        <p:nvGrpSpPr>
          <p:cNvPr id="27" name="Groupe 26"/>
          <p:cNvGrpSpPr>
            <a:grpSpLocks noChangeAspect="1"/>
          </p:cNvGrpSpPr>
          <p:nvPr/>
        </p:nvGrpSpPr>
        <p:grpSpPr>
          <a:xfrm>
            <a:off x="1586474" y="1003592"/>
            <a:ext cx="1519046" cy="1459969"/>
            <a:chOff x="1663700" y="2425700"/>
            <a:chExt cx="2531744" cy="1824961"/>
          </a:xfrm>
        </p:grpSpPr>
        <p:sp>
          <p:nvSpPr>
            <p:cNvPr id="34" name="CustomShape 27"/>
            <p:cNvSpPr/>
            <p:nvPr/>
          </p:nvSpPr>
          <p:spPr>
            <a:xfrm>
              <a:off x="3106419" y="2594609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70000">
                  <a:srgbClr val="FF0000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" name="CustomShape 23"/>
            <p:cNvSpPr/>
            <p:nvPr/>
          </p:nvSpPr>
          <p:spPr>
            <a:xfrm>
              <a:off x="3643313" y="311467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" name="CustomShape 24"/>
            <p:cNvSpPr/>
            <p:nvPr/>
          </p:nvSpPr>
          <p:spPr>
            <a:xfrm flipV="1">
              <a:off x="2319338" y="3176588"/>
              <a:ext cx="1323975" cy="5127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" name="CustomShape 25"/>
            <p:cNvSpPr/>
            <p:nvPr/>
          </p:nvSpPr>
          <p:spPr>
            <a:xfrm>
              <a:off x="2900363" y="3078163"/>
              <a:ext cx="361950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" name="CustomShape 26"/>
            <p:cNvSpPr/>
            <p:nvPr/>
          </p:nvSpPr>
          <p:spPr>
            <a:xfrm>
              <a:off x="2720975" y="3151188"/>
              <a:ext cx="361950" cy="3683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lstStyle/>
            <a:p>
              <a:pPr fontAlgn="auto">
                <a:lnSpc>
                  <a:spcPct val="100000"/>
                </a:lnSpc>
              </a:pPr>
              <a:r>
                <a:rPr lang="en-US" sz="18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MS PGothic" panose="020B0600070205080204" charset="-128"/>
                </a:rPr>
                <a:t> </a:t>
              </a:r>
              <a:endParaRPr lang="en-US" sz="18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endParaRPr>
            </a:p>
          </p:txBody>
        </p:sp>
        <p:sp>
          <p:nvSpPr>
            <p:cNvPr id="40" name="CustomShape 27"/>
            <p:cNvSpPr/>
            <p:nvPr/>
          </p:nvSpPr>
          <p:spPr>
            <a:xfrm>
              <a:off x="1718310" y="3167986"/>
              <a:ext cx="1089025" cy="1082675"/>
            </a:xfrm>
            <a:prstGeom prst="ellipse">
              <a:avLst/>
            </a:prstGeom>
            <a:gradFill flip="none">
              <a:gsLst>
                <a:gs pos="0">
                  <a:srgbClr val="007BD3">
                    <a:alpha val="100000"/>
                  </a:srgbClr>
                </a:gs>
                <a:gs pos="70000">
                  <a:srgbClr val="034373">
                    <a:alpha val="0"/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" name="CustomShape 28"/>
            <p:cNvSpPr/>
            <p:nvPr/>
          </p:nvSpPr>
          <p:spPr>
            <a:xfrm>
              <a:off x="2225675" y="3692525"/>
              <a:ext cx="71438" cy="71438"/>
            </a:xfrm>
            <a:prstGeom prst="ellipse">
              <a:avLst/>
            </a:prstGeom>
            <a:solidFill>
              <a:srgbClr val="FF6600"/>
            </a:solidFill>
            <a:ln w="25560">
              <a:solidFill>
                <a:srgbClr val="FF66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2" name="TextBox 41"/>
            <p:cNvSpPr txBox="1"/>
            <p:nvPr/>
          </p:nvSpPr>
          <p:spPr>
            <a:xfrm>
              <a:off x="1663700" y="3446464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>
                  <a:latin typeface="Comic Sans MS" panose="030F0702030302020204"/>
                  <a:ea typeface="DejaVu Sans" panose="020B0603030804020204"/>
                </a:rPr>
                <a:t>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9800" y="2425700"/>
              <a:ext cx="16351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i="1" dirty="0">
                  <a:latin typeface="Comic Sans MS" panose="030F0702030302020204"/>
                  <a:ea typeface="DejaVu Sans" panose="020B0603030804020204"/>
                </a:rPr>
                <a:t>b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39754" y="3220618"/>
            <a:ext cx="2863215" cy="1792717"/>
            <a:chOff x="259363" y="801820"/>
            <a:chExt cx="2863215" cy="1792717"/>
          </a:xfrm>
        </p:grpSpPr>
        <p:pic>
          <p:nvPicPr>
            <p:cNvPr id="51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363" y="1282693"/>
              <a:ext cx="2863215" cy="13118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5" name="Rounded Rectangle 35"/>
            <p:cNvSpPr/>
            <p:nvPr/>
          </p:nvSpPr>
          <p:spPr>
            <a:xfrm rot="2640000">
              <a:off x="1615904" y="1613720"/>
              <a:ext cx="1422462" cy="576663"/>
            </a:xfrm>
            <a:prstGeom prst="roundRect">
              <a:avLst>
                <a:gd name="adj" fmla="val 28731"/>
              </a:avLst>
            </a:prstGeom>
            <a:solidFill>
              <a:schemeClr val="accent5">
                <a:lumMod val="60000"/>
                <a:lumOff val="4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46" name="Group 8"/>
            <p:cNvGrpSpPr/>
            <p:nvPr/>
          </p:nvGrpSpPr>
          <p:grpSpPr>
            <a:xfrm>
              <a:off x="1805286" y="801820"/>
              <a:ext cx="426396" cy="324150"/>
              <a:chOff x="11170" y="7143"/>
              <a:chExt cx="2991" cy="1704"/>
            </a:xfrm>
          </p:grpSpPr>
          <p:pic>
            <p:nvPicPr>
              <p:cNvPr id="61" name="Picture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2" name="CustomShape 27"/>
              <p:cNvSpPr/>
              <p:nvPr/>
            </p:nvSpPr>
            <p:spPr>
              <a:xfrm>
                <a:off x="12446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" name="CustomShape 27"/>
              <p:cNvSpPr/>
              <p:nvPr/>
            </p:nvSpPr>
            <p:spPr>
              <a:xfrm>
                <a:off x="11170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47" name="Group 9"/>
            <p:cNvGrpSpPr/>
            <p:nvPr/>
          </p:nvGrpSpPr>
          <p:grpSpPr>
            <a:xfrm>
              <a:off x="1120919" y="1304304"/>
              <a:ext cx="426396" cy="324150"/>
              <a:chOff x="11170" y="7143"/>
              <a:chExt cx="2991" cy="1704"/>
            </a:xfrm>
          </p:grpSpPr>
          <p:pic>
            <p:nvPicPr>
              <p:cNvPr id="58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9" name="CustomShape 27"/>
              <p:cNvSpPr/>
              <p:nvPr/>
            </p:nvSpPr>
            <p:spPr>
              <a:xfrm>
                <a:off x="12446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0" name="CustomShape 27"/>
              <p:cNvSpPr/>
              <p:nvPr/>
            </p:nvSpPr>
            <p:spPr>
              <a:xfrm>
                <a:off x="11170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48" name="Group 13"/>
            <p:cNvGrpSpPr/>
            <p:nvPr/>
          </p:nvGrpSpPr>
          <p:grpSpPr>
            <a:xfrm>
              <a:off x="2492320" y="801820"/>
              <a:ext cx="436303" cy="324150"/>
              <a:chOff x="11221" y="7143"/>
              <a:chExt cx="3062" cy="1705"/>
            </a:xfrm>
          </p:grpSpPr>
          <p:pic>
            <p:nvPicPr>
              <p:cNvPr id="5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6" name="CustomShape 27"/>
              <p:cNvSpPr/>
              <p:nvPr/>
            </p:nvSpPr>
            <p:spPr>
              <a:xfrm>
                <a:off x="11222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7" name="CustomShape 27"/>
              <p:cNvSpPr/>
              <p:nvPr/>
            </p:nvSpPr>
            <p:spPr>
              <a:xfrm>
                <a:off x="12568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49" name="Group 17"/>
            <p:cNvGrpSpPr/>
            <p:nvPr/>
          </p:nvGrpSpPr>
          <p:grpSpPr>
            <a:xfrm>
              <a:off x="1157500" y="2231029"/>
              <a:ext cx="436303" cy="324150"/>
              <a:chOff x="11221" y="7143"/>
              <a:chExt cx="3062" cy="1705"/>
            </a:xfrm>
          </p:grpSpPr>
          <p:pic>
            <p:nvPicPr>
              <p:cNvPr id="52" name="Picture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3" name="CustomShape 27"/>
              <p:cNvSpPr/>
              <p:nvPr/>
            </p:nvSpPr>
            <p:spPr>
              <a:xfrm>
                <a:off x="11222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4" name="CustomShape 27"/>
              <p:cNvSpPr/>
              <p:nvPr/>
            </p:nvSpPr>
            <p:spPr>
              <a:xfrm>
                <a:off x="12568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50" name="Rounded Rectangle 39"/>
            <p:cNvSpPr/>
            <p:nvPr/>
          </p:nvSpPr>
          <p:spPr>
            <a:xfrm rot="18960000" flipH="1">
              <a:off x="1615904" y="1613720"/>
              <a:ext cx="1422462" cy="576663"/>
            </a:xfrm>
            <a:prstGeom prst="roundRect">
              <a:avLst>
                <a:gd name="adj" fmla="val 28731"/>
              </a:avLst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6613770" y="997498"/>
            <a:ext cx="2134695" cy="1819908"/>
            <a:chOff x="6444208" y="2918449"/>
            <a:chExt cx="2134695" cy="1364931"/>
          </a:xfrm>
        </p:grpSpPr>
        <p:sp>
          <p:nvSpPr>
            <p:cNvPr id="78" name="TextBox 90"/>
            <p:cNvSpPr txBox="1"/>
            <p:nvPr/>
          </p:nvSpPr>
          <p:spPr>
            <a:xfrm>
              <a:off x="6482814" y="2918449"/>
              <a:ext cx="2096089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Termes non diagonaux</a:t>
              </a:r>
              <a:endParaRPr lang="zh-CN" altLang="en-US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6444208" y="3297077"/>
              <a:ext cx="2134695" cy="628324"/>
              <a:chOff x="6444208" y="3297077"/>
              <a:chExt cx="2134695" cy="628324"/>
            </a:xfrm>
          </p:grpSpPr>
          <p:sp>
            <p:nvSpPr>
              <p:cNvPr id="71" name="Line 8"/>
              <p:cNvSpPr/>
              <p:nvPr/>
            </p:nvSpPr>
            <p:spPr>
              <a:xfrm flipV="1">
                <a:off x="6482814" y="3611239"/>
                <a:ext cx="332467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2" name="TextShape 10"/>
              <p:cNvSpPr txBox="1"/>
              <p:nvPr/>
            </p:nvSpPr>
            <p:spPr>
              <a:xfrm>
                <a:off x="6444208" y="3355642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73" name="Line 8"/>
              <p:cNvSpPr/>
              <p:nvPr/>
            </p:nvSpPr>
            <p:spPr>
              <a:xfrm flipV="1">
                <a:off x="7853561" y="3611239"/>
                <a:ext cx="332467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4" name="Line 9"/>
              <p:cNvSpPr/>
              <p:nvPr/>
            </p:nvSpPr>
            <p:spPr>
              <a:xfrm flipV="1">
                <a:off x="8214642" y="3611239"/>
                <a:ext cx="333830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75" name="TextShape 10"/>
              <p:cNvSpPr txBox="1"/>
              <p:nvPr/>
            </p:nvSpPr>
            <p:spPr>
              <a:xfrm>
                <a:off x="7859011" y="3355642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grpSp>
            <p:nvGrpSpPr>
              <p:cNvPr id="76" name="Group 83"/>
              <p:cNvGrpSpPr/>
              <p:nvPr/>
            </p:nvGrpSpPr>
            <p:grpSpPr>
              <a:xfrm>
                <a:off x="6656769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82" name="Line 9"/>
                <p:cNvSpPr/>
                <p:nvPr/>
              </p:nvSpPr>
              <p:spPr>
                <a:xfrm flipV="1">
                  <a:off x="11660" y="8296"/>
                  <a:ext cx="735" cy="0"/>
                </a:xfrm>
                <a:prstGeom prst="line">
                  <a:avLst/>
                </a:prstGeom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83" name="Arc 82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4" name="Arc 83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5" name="Arc 84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77" name="Group 84"/>
              <p:cNvGrpSpPr/>
              <p:nvPr/>
            </p:nvGrpSpPr>
            <p:grpSpPr>
              <a:xfrm flipV="1">
                <a:off x="7026026" y="3297077"/>
                <a:ext cx="1378014" cy="628324"/>
                <a:chOff x="11248" y="7604"/>
                <a:chExt cx="3034" cy="1384"/>
              </a:xfrm>
            </p:grpSpPr>
            <p:sp>
              <p:nvSpPr>
                <p:cNvPr id="79" name="Arc 78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340942"/>
                    <a:gd name="adj2" fmla="val 2333468"/>
                  </a:avLst>
                </a:prstGeom>
                <a:ln w="28575">
                  <a:solidFill>
                    <a:srgbClr val="CC99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7864151"/>
                    <a:gd name="adj2" fmla="val 10555325"/>
                  </a:avLst>
                </a:prstGeom>
                <a:ln w="28575">
                  <a:solidFill>
                    <a:srgbClr val="CC9900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81" name="Arc 80"/>
                <p:cNvSpPr/>
                <p:nvPr/>
              </p:nvSpPr>
              <p:spPr>
                <a:xfrm>
                  <a:off x="11248" y="7604"/>
                  <a:ext cx="3034" cy="1384"/>
                </a:xfrm>
                <a:prstGeom prst="arc">
                  <a:avLst>
                    <a:gd name="adj1" fmla="val 2526341"/>
                    <a:gd name="adj2" fmla="val 7852528"/>
                  </a:avLst>
                </a:prstGeom>
                <a:ln w="28575">
                  <a:solidFill>
                    <a:srgbClr val="CC9900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99" name="TextShape 10"/>
              <p:cNvSpPr txBox="1"/>
              <p:nvPr/>
            </p:nvSpPr>
            <p:spPr>
              <a:xfrm>
                <a:off x="8179215" y="3579914"/>
                <a:ext cx="399688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algn="ctr" fontAlgn="auto"/>
                <a:r>
                  <a:rPr lang="x-none" altLang="en-US" sz="1200" strike="noStrike" spc="-1" noProof="1" smtClean="0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  <p:sp>
            <p:nvSpPr>
              <p:cNvPr id="100" name="TextShape 10"/>
              <p:cNvSpPr txBox="1"/>
              <p:nvPr/>
            </p:nvSpPr>
            <p:spPr>
              <a:xfrm>
                <a:off x="6850708" y="3612147"/>
                <a:ext cx="303399" cy="2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200" strike="noStrike" spc="-1" noProof="1" smtClean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  <a:endParaRPr lang="x-none" altLang="en-US" sz="1200" strike="noStrike" spc="-1" noProof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TextBox 90"/>
            <p:cNvSpPr txBox="1"/>
            <p:nvPr/>
          </p:nvSpPr>
          <p:spPr>
            <a:xfrm>
              <a:off x="6653149" y="4052547"/>
              <a:ext cx="1856106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Interaction d'échange</a:t>
              </a:r>
              <a:endParaRPr lang="zh-CN" altLang="en-US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4190190" y="764705"/>
            <a:ext cx="2326027" cy="2286181"/>
            <a:chOff x="6278430" y="727907"/>
            <a:chExt cx="2326027" cy="1714636"/>
          </a:xfrm>
        </p:grpSpPr>
        <p:sp>
          <p:nvSpPr>
            <p:cNvPr id="65" name="TextShape 10"/>
            <p:cNvSpPr txBox="1"/>
            <p:nvPr/>
          </p:nvSpPr>
          <p:spPr>
            <a:xfrm>
              <a:off x="6987694" y="1967476"/>
              <a:ext cx="752660" cy="38825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fontAlgn="auto"/>
              <a:r>
                <a:rPr lang="x-none" altLang="en-US" sz="1200" strike="noStrike" spc="-1" noProof="1">
                  <a:solidFill>
                    <a:srgbClr val="1A89D8"/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  </a:t>
              </a:r>
              <a:r>
                <a:rPr lang="x-none" altLang="en-US" sz="1200" strike="noStrike" spc="-1" noProof="1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c      </a:t>
              </a:r>
              <a:r>
                <a:rPr lang="x-none" altLang="en-US" sz="1200" strike="noStrike" spc="-1" noProof="1">
                  <a:solidFill>
                    <a:schemeClr val="accent3">
                      <a:lumMod val="7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Comic Sans MS" panose="030F0702030302020204"/>
                  <a:ea typeface="+mn-ea"/>
                  <a:cs typeface="+mn-cs"/>
                </a:rPr>
                <a:t>d</a:t>
              </a:r>
            </a:p>
          </p:txBody>
        </p:sp>
        <p:grpSp>
          <p:nvGrpSpPr>
            <p:cNvPr id="66" name="Group 59"/>
            <p:cNvGrpSpPr/>
            <p:nvPr/>
          </p:nvGrpSpPr>
          <p:grpSpPr>
            <a:xfrm>
              <a:off x="6278430" y="915671"/>
              <a:ext cx="2326027" cy="1070752"/>
              <a:chOff x="10954" y="5671"/>
              <a:chExt cx="5124" cy="2358"/>
            </a:xfrm>
          </p:grpSpPr>
          <p:sp>
            <p:nvSpPr>
              <p:cNvPr id="86" name="Line 8"/>
              <p:cNvSpPr/>
              <p:nvPr/>
            </p:nvSpPr>
            <p:spPr>
              <a:xfrm flipV="1">
                <a:off x="11200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7" name="Line 9"/>
              <p:cNvSpPr/>
              <p:nvPr/>
            </p:nvSpPr>
            <p:spPr>
              <a:xfrm flipV="1">
                <a:off x="11995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89" name="Line 8"/>
              <p:cNvSpPr/>
              <p:nvPr/>
            </p:nvSpPr>
            <p:spPr>
              <a:xfrm flipV="1">
                <a:off x="14218" y="6342"/>
                <a:ext cx="732" cy="0"/>
              </a:xfrm>
              <a:prstGeom prst="line">
                <a:avLst/>
              </a:prstGeom>
              <a:ln w="38160">
                <a:solidFill>
                  <a:srgbClr val="1A89D8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0" name="Line 9"/>
              <p:cNvSpPr/>
              <p:nvPr/>
            </p:nvSpPr>
            <p:spPr>
              <a:xfrm flipV="1">
                <a:off x="15013" y="6342"/>
                <a:ext cx="735" cy="0"/>
              </a:xfrm>
              <a:prstGeom prst="line">
                <a:avLst/>
              </a:prstGeom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1" name="TextShape 10"/>
              <p:cNvSpPr txBox="1"/>
              <p:nvPr/>
            </p:nvSpPr>
            <p:spPr>
              <a:xfrm>
                <a:off x="13968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92" name="Line 8"/>
              <p:cNvSpPr/>
              <p:nvPr/>
            </p:nvSpPr>
            <p:spPr>
              <a:xfrm flipV="1">
                <a:off x="12696" y="8029"/>
                <a:ext cx="732" cy="0"/>
              </a:xfrm>
              <a:prstGeom prst="line">
                <a:avLst/>
              </a:prstGeom>
              <a:ln w="38160">
                <a:solidFill>
                  <a:srgbClr val="867E7E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3" name="Line 9"/>
              <p:cNvSpPr/>
              <p:nvPr/>
            </p:nvSpPr>
            <p:spPr>
              <a:xfrm flipV="1">
                <a:off x="13491" y="8029"/>
                <a:ext cx="735" cy="0"/>
              </a:xfrm>
              <a:prstGeom prst="line">
                <a:avLst/>
              </a:prstGeom>
              <a:ln w="38160">
                <a:solidFill>
                  <a:srgbClr val="32AE5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4" name="Line 19"/>
              <p:cNvSpPr/>
              <p:nvPr/>
            </p:nvSpPr>
            <p:spPr>
              <a:xfrm>
                <a:off x="11634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5" name="Line 19"/>
              <p:cNvSpPr/>
              <p:nvPr/>
            </p:nvSpPr>
            <p:spPr>
              <a:xfrm>
                <a:off x="12369" y="6305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6" name="Line 19"/>
              <p:cNvSpPr/>
              <p:nvPr/>
            </p:nvSpPr>
            <p:spPr>
              <a:xfrm flipH="1">
                <a:off x="13091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Line 19"/>
              <p:cNvSpPr/>
              <p:nvPr/>
            </p:nvSpPr>
            <p:spPr>
              <a:xfrm flipH="1">
                <a:off x="13826" y="6366"/>
                <a:ext cx="1469" cy="1662"/>
              </a:xfrm>
              <a:prstGeom prst="line">
                <a:avLst/>
              </a:prstGeom>
              <a:ln w="9000">
                <a:solidFill>
                  <a:srgbClr val="CC9900"/>
                </a:solidFill>
                <a:round/>
                <a:headEnd type="triangle" w="med" len="med"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TextShape 10"/>
              <p:cNvSpPr txBox="1"/>
              <p:nvPr/>
            </p:nvSpPr>
            <p:spPr>
              <a:xfrm>
                <a:off x="10954" y="5671"/>
                <a:ext cx="2110" cy="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fontAlgn="auto"/>
                <a:r>
                  <a:rPr lang="x-none" altLang="en-US" sz="18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  </a:t>
                </a:r>
                <a:r>
                  <a:rPr lang="x-none" altLang="en-US" sz="1200" strike="noStrike" spc="-1" noProof="1">
                    <a:solidFill>
                      <a:srgbClr val="1A89D8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a      </a:t>
                </a:r>
                <a:r>
                  <a:rPr lang="x-none" altLang="en-US" sz="1200" strike="noStrike" spc="-1" noProof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Comic Sans MS" panose="030F0702030302020204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67" name="TextBox 89"/>
            <p:cNvSpPr txBox="1"/>
            <p:nvPr/>
          </p:nvSpPr>
          <p:spPr>
            <a:xfrm>
              <a:off x="6576195" y="727907"/>
              <a:ext cx="1692749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Termes diagonaux</a:t>
              </a:r>
              <a:endParaRPr lang="zh-CN" altLang="en-US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  <p:sp>
          <p:nvSpPr>
            <p:cNvPr id="70" name="TextBox 90"/>
            <p:cNvSpPr txBox="1"/>
            <p:nvPr/>
          </p:nvSpPr>
          <p:spPr>
            <a:xfrm>
              <a:off x="6513390" y="2211710"/>
              <a:ext cx="1856106" cy="2308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fr-FR" altLang="zh-CN" sz="1400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Interaction directe</a:t>
              </a:r>
              <a:endParaRPr lang="zh-CN" altLang="en-US" sz="1400" dirty="0">
                <a:latin typeface="Linux Libertine G" panose="02000503000000000000" pitchFamily="2" charset="0"/>
                <a:ea typeface="DejaVu Sans" panose="020B0603030804020204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2900866" y="6058221"/>
                <a:ext cx="2520370" cy="36933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𝑎𝑏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∝1/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6" y="6058221"/>
                <a:ext cx="2520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b="-2459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e 108"/>
          <p:cNvGrpSpPr>
            <a:grpSpLocks noChangeAspect="1"/>
          </p:cNvGrpSpPr>
          <p:nvPr/>
        </p:nvGrpSpPr>
        <p:grpSpPr>
          <a:xfrm>
            <a:off x="5313257" y="3648788"/>
            <a:ext cx="2922601" cy="1883898"/>
            <a:chOff x="914400" y="1058863"/>
            <a:chExt cx="5322888" cy="2573337"/>
          </a:xfrm>
        </p:grpSpPr>
        <p:sp>
          <p:nvSpPr>
            <p:cNvPr id="110" name="Rounded Rectangle 47"/>
            <p:cNvSpPr/>
            <p:nvPr/>
          </p:nvSpPr>
          <p:spPr>
            <a:xfrm rot="1920000">
              <a:off x="2247900" y="2452688"/>
              <a:ext cx="3989388" cy="506413"/>
            </a:xfrm>
            <a:prstGeom prst="roundRect">
              <a:avLst>
                <a:gd name="adj" fmla="val 46741"/>
              </a:avLst>
            </a:prstGeom>
            <a:solidFill>
              <a:schemeClr val="accent4">
                <a:alpha val="42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914400" y="1058863"/>
              <a:ext cx="5289550" cy="2573337"/>
              <a:chOff x="914400" y="1058863"/>
              <a:chExt cx="5289550" cy="2573337"/>
            </a:xfrm>
          </p:grpSpPr>
          <p:sp>
            <p:nvSpPr>
              <p:cNvPr id="112" name="Rounded Rectangle 49"/>
              <p:cNvSpPr/>
              <p:nvPr/>
            </p:nvSpPr>
            <p:spPr>
              <a:xfrm rot="19740000">
                <a:off x="3140075" y="2387600"/>
                <a:ext cx="1912938" cy="508000"/>
              </a:xfrm>
              <a:prstGeom prst="roundRect">
                <a:avLst>
                  <a:gd name="adj" fmla="val 48245"/>
                </a:avLst>
              </a:prstGeom>
              <a:solidFill>
                <a:srgbClr val="FF0000">
                  <a:alpha val="4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pic>
            <p:nvPicPr>
              <p:cNvPr id="113" name="Picture 5" descr="js7rgd-1"/>
              <p:cNvPicPr>
                <a:picLocks noChangeAspect="1"/>
              </p:cNvPicPr>
              <p:nvPr/>
            </p:nvPicPr>
            <p:blipFill>
              <a:blip r:embed="rId9"/>
              <a:srcRect l="6625"/>
              <a:stretch>
                <a:fillRect/>
              </a:stretch>
            </p:blipFill>
            <p:spPr>
              <a:xfrm>
                <a:off x="2328863" y="1636713"/>
                <a:ext cx="3875087" cy="19827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4" name="Picture 18" descr="imgtemp_yy8t3s-1"/>
              <p:cNvPicPr>
                <a:picLocks noChangeAspect="1"/>
              </p:cNvPicPr>
              <p:nvPr/>
            </p:nvPicPr>
            <p:blipFill>
              <a:blip r:embed="rId10"/>
              <a:srcRect r="75679"/>
              <a:stretch>
                <a:fillRect/>
              </a:stretch>
            </p:blipFill>
            <p:spPr>
              <a:xfrm>
                <a:off x="5491163" y="10810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5" name="Picture 19" descr="imgtemp_yy8t3s-1"/>
              <p:cNvPicPr>
                <a:picLocks noChangeAspect="1"/>
              </p:cNvPicPr>
              <p:nvPr/>
            </p:nvPicPr>
            <p:blipFill>
              <a:blip r:embed="rId10"/>
              <a:srcRect l="23541" r="49611"/>
              <a:stretch>
                <a:fillRect/>
              </a:stretch>
            </p:blipFill>
            <p:spPr>
              <a:xfrm>
                <a:off x="4454525" y="1084263"/>
                <a:ext cx="652463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6" name="Picture 20" descr="imgtemp_yy8t3s-1"/>
              <p:cNvPicPr>
                <a:picLocks noChangeAspect="1"/>
              </p:cNvPicPr>
              <p:nvPr/>
            </p:nvPicPr>
            <p:blipFill>
              <a:blip r:embed="rId10"/>
              <a:srcRect l="49295" r="24805"/>
              <a:stretch>
                <a:fillRect/>
              </a:stretch>
            </p:blipFill>
            <p:spPr>
              <a:xfrm>
                <a:off x="3443288" y="1084263"/>
                <a:ext cx="6286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7" name="Picture 21" descr="imgtemp_yy8t3s-1"/>
              <p:cNvPicPr>
                <a:picLocks noChangeAspect="1"/>
              </p:cNvPicPr>
              <p:nvPr/>
            </p:nvPicPr>
            <p:blipFill>
              <a:blip r:embed="rId10"/>
              <a:srcRect l="75047"/>
              <a:stretch>
                <a:fillRect/>
              </a:stretch>
            </p:blipFill>
            <p:spPr>
              <a:xfrm>
                <a:off x="2454275" y="1058863"/>
                <a:ext cx="604838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8" name="Picture 23" descr="imgtemp_yy8t3s-1"/>
              <p:cNvPicPr>
                <a:picLocks noChangeAspect="1"/>
              </p:cNvPicPr>
              <p:nvPr/>
            </p:nvPicPr>
            <p:blipFill>
              <a:blip r:embed="rId10"/>
              <a:srcRect r="75679"/>
              <a:stretch>
                <a:fillRect/>
              </a:stretch>
            </p:blipFill>
            <p:spPr>
              <a:xfrm>
                <a:off x="968375" y="3278188"/>
                <a:ext cx="590550" cy="35401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9" name="Picture 24" descr="imgtemp_yy8t3s-1"/>
              <p:cNvPicPr>
                <a:picLocks noChangeAspect="1"/>
              </p:cNvPicPr>
              <p:nvPr/>
            </p:nvPicPr>
            <p:blipFill>
              <a:blip r:embed="rId10"/>
              <a:srcRect l="23541" r="49609"/>
              <a:stretch>
                <a:fillRect/>
              </a:stretch>
            </p:blipFill>
            <p:spPr>
              <a:xfrm>
                <a:off x="914400" y="2732088"/>
                <a:ext cx="650875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0" name="Picture 28" descr="imgtemp_yy8t3s-1"/>
              <p:cNvPicPr>
                <a:picLocks noChangeAspect="1"/>
              </p:cNvPicPr>
              <p:nvPr/>
            </p:nvPicPr>
            <p:blipFill>
              <a:blip r:embed="rId10"/>
              <a:srcRect l="49294" r="24805"/>
              <a:stretch>
                <a:fillRect/>
              </a:stretch>
            </p:blipFill>
            <p:spPr>
              <a:xfrm>
                <a:off x="914400" y="2184400"/>
                <a:ext cx="628650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1" name="Picture 30" descr="imgtemp_yy8t3s-1"/>
              <p:cNvPicPr>
                <a:picLocks noChangeAspect="1"/>
              </p:cNvPicPr>
              <p:nvPr/>
            </p:nvPicPr>
            <p:blipFill>
              <a:blip r:embed="rId10"/>
              <a:srcRect l="75047"/>
              <a:stretch>
                <a:fillRect/>
              </a:stretch>
            </p:blipFill>
            <p:spPr>
              <a:xfrm>
                <a:off x="925513" y="1624013"/>
                <a:ext cx="604837" cy="35242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42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960" y="1"/>
            <a:ext cx="9142040" cy="461665"/>
          </a:xfrm>
        </p:spPr>
        <p:txBody>
          <a:bodyPr>
            <a:normAutofit/>
          </a:bodyPr>
          <a:lstStyle/>
          <a:p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XXZ : flexibilité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48</a:t>
            </a:fld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5314174" y="2420888"/>
            <a:ext cx="2985588" cy="3264364"/>
            <a:chOff x="5876334" y="3140968"/>
            <a:chExt cx="2711182" cy="32643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34" y="3239253"/>
              <a:ext cx="2711182" cy="316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156176" y="3140968"/>
              <a:ext cx="242315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59832" y="967730"/>
            <a:ext cx="5675948" cy="882650"/>
            <a:chOff x="264204" y="1531452"/>
            <a:chExt cx="5675948" cy="661988"/>
          </a:xfrm>
        </p:grpSpPr>
        <p:sp>
          <p:nvSpPr>
            <p:cNvPr id="45" name="Rounded Rectangle 1"/>
            <p:cNvSpPr/>
            <p:nvPr/>
          </p:nvSpPr>
          <p:spPr>
            <a:xfrm>
              <a:off x="653777" y="1531452"/>
              <a:ext cx="1146810" cy="6467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6" name="Rounded Rectangle 2"/>
            <p:cNvSpPr/>
            <p:nvPr/>
          </p:nvSpPr>
          <p:spPr>
            <a:xfrm>
              <a:off x="1981562" y="1531452"/>
              <a:ext cx="2029778" cy="64674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7" name="Rounded Rectangle 3"/>
            <p:cNvSpPr/>
            <p:nvPr/>
          </p:nvSpPr>
          <p:spPr>
            <a:xfrm>
              <a:off x="5120049" y="1546692"/>
              <a:ext cx="820103" cy="646748"/>
            </a:xfrm>
            <a:prstGeom prst="roundRect">
              <a:avLst/>
            </a:prstGeom>
            <a:solidFill>
              <a:schemeClr val="accent3">
                <a:alpha val="42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sp>
          <p:nvSpPr>
            <p:cNvPr id="48" name="Rounded Rectangle 4"/>
            <p:cNvSpPr/>
            <p:nvPr/>
          </p:nvSpPr>
          <p:spPr>
            <a:xfrm>
              <a:off x="4193267" y="1531452"/>
              <a:ext cx="778193" cy="646748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pic>
          <p:nvPicPr>
            <p:cNvPr id="53" name="Picture 46" descr="imgtemp_10xfoq-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04" y="1625749"/>
              <a:ext cx="5612130" cy="500063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2" y="2946003"/>
            <a:ext cx="3395205" cy="26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e 34"/>
          <p:cNvGrpSpPr/>
          <p:nvPr/>
        </p:nvGrpSpPr>
        <p:grpSpPr>
          <a:xfrm>
            <a:off x="145900" y="683123"/>
            <a:ext cx="2472765" cy="1193199"/>
            <a:chOff x="259363" y="801820"/>
            <a:chExt cx="2863215" cy="1792717"/>
          </a:xfrm>
        </p:grpSpPr>
        <p:pic>
          <p:nvPicPr>
            <p:cNvPr id="36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363" y="1282693"/>
              <a:ext cx="2863215" cy="13118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Rounded Rectangle 35"/>
            <p:cNvSpPr/>
            <p:nvPr/>
          </p:nvSpPr>
          <p:spPr>
            <a:xfrm rot="2640000">
              <a:off x="1615904" y="1613720"/>
              <a:ext cx="1422462" cy="576663"/>
            </a:xfrm>
            <a:prstGeom prst="roundRect">
              <a:avLst>
                <a:gd name="adj" fmla="val 28731"/>
              </a:avLst>
            </a:prstGeom>
            <a:solidFill>
              <a:schemeClr val="accent5">
                <a:lumMod val="60000"/>
                <a:lumOff val="40000"/>
                <a:alpha val="42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  <p:grpSp>
          <p:nvGrpSpPr>
            <p:cNvPr id="38" name="Group 8"/>
            <p:cNvGrpSpPr/>
            <p:nvPr/>
          </p:nvGrpSpPr>
          <p:grpSpPr>
            <a:xfrm>
              <a:off x="1805286" y="801820"/>
              <a:ext cx="426396" cy="324150"/>
              <a:chOff x="11170" y="7143"/>
              <a:chExt cx="2991" cy="1704"/>
            </a:xfrm>
          </p:grpSpPr>
          <p:pic>
            <p:nvPicPr>
              <p:cNvPr id="64" name="Picture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5" name="CustomShape 27"/>
              <p:cNvSpPr/>
              <p:nvPr/>
            </p:nvSpPr>
            <p:spPr>
              <a:xfrm>
                <a:off x="12446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6" name="CustomShape 27"/>
              <p:cNvSpPr/>
              <p:nvPr/>
            </p:nvSpPr>
            <p:spPr>
              <a:xfrm>
                <a:off x="11170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39" name="Group 9"/>
            <p:cNvGrpSpPr/>
            <p:nvPr/>
          </p:nvGrpSpPr>
          <p:grpSpPr>
            <a:xfrm>
              <a:off x="1120919" y="1304304"/>
              <a:ext cx="426396" cy="324150"/>
              <a:chOff x="11170" y="7143"/>
              <a:chExt cx="2991" cy="1704"/>
            </a:xfrm>
          </p:grpSpPr>
          <p:pic>
            <p:nvPicPr>
              <p:cNvPr id="61" name="Picture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2" name="CustomShape 27"/>
              <p:cNvSpPr/>
              <p:nvPr/>
            </p:nvSpPr>
            <p:spPr>
              <a:xfrm>
                <a:off x="12446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" name="CustomShape 27"/>
              <p:cNvSpPr/>
              <p:nvPr/>
            </p:nvSpPr>
            <p:spPr>
              <a:xfrm>
                <a:off x="11170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40" name="Group 13"/>
            <p:cNvGrpSpPr/>
            <p:nvPr/>
          </p:nvGrpSpPr>
          <p:grpSpPr>
            <a:xfrm>
              <a:off x="2492320" y="801820"/>
              <a:ext cx="436303" cy="324150"/>
              <a:chOff x="11221" y="7143"/>
              <a:chExt cx="3062" cy="1705"/>
            </a:xfrm>
          </p:grpSpPr>
          <p:pic>
            <p:nvPicPr>
              <p:cNvPr id="58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9" name="CustomShape 27"/>
              <p:cNvSpPr/>
              <p:nvPr/>
            </p:nvSpPr>
            <p:spPr>
              <a:xfrm>
                <a:off x="11222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0" name="CustomShape 27"/>
              <p:cNvSpPr/>
              <p:nvPr/>
            </p:nvSpPr>
            <p:spPr>
              <a:xfrm>
                <a:off x="12568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41" name="Group 17"/>
            <p:cNvGrpSpPr/>
            <p:nvPr/>
          </p:nvGrpSpPr>
          <p:grpSpPr>
            <a:xfrm>
              <a:off x="1157500" y="2231029"/>
              <a:ext cx="436303" cy="324150"/>
              <a:chOff x="11221" y="7143"/>
              <a:chExt cx="3062" cy="1705"/>
            </a:xfrm>
          </p:grpSpPr>
          <p:pic>
            <p:nvPicPr>
              <p:cNvPr id="43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1" y="7343"/>
                <a:ext cx="2940" cy="130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4" name="CustomShape 27"/>
              <p:cNvSpPr/>
              <p:nvPr/>
            </p:nvSpPr>
            <p:spPr>
              <a:xfrm>
                <a:off x="11222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FF0000"/>
                  </a:gs>
                  <a:gs pos="70000">
                    <a:srgbClr val="FF0000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7" name="CustomShape 27"/>
              <p:cNvSpPr/>
              <p:nvPr/>
            </p:nvSpPr>
            <p:spPr>
              <a:xfrm>
                <a:off x="12568" y="7143"/>
                <a:ext cx="1715" cy="1705"/>
              </a:xfrm>
              <a:prstGeom prst="ellipse">
                <a:avLst/>
              </a:prstGeom>
              <a:gradFill flip="none">
                <a:gsLst>
                  <a:gs pos="0">
                    <a:srgbClr val="007BD3">
                      <a:alpha val="100000"/>
                    </a:srgbClr>
                  </a:gs>
                  <a:gs pos="70000">
                    <a:srgbClr val="034373">
                      <a:alpha val="0"/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42" name="Rounded Rectangle 39"/>
            <p:cNvSpPr/>
            <p:nvPr/>
          </p:nvSpPr>
          <p:spPr>
            <a:xfrm rot="18960000" flipH="1">
              <a:off x="1615904" y="1613720"/>
              <a:ext cx="1422462" cy="576663"/>
            </a:xfrm>
            <a:prstGeom prst="roundRect">
              <a:avLst>
                <a:gd name="adj" fmla="val 28731"/>
              </a:avLst>
            </a:prstGeom>
            <a:solidFill>
              <a:schemeClr val="accent6">
                <a:lumMod val="75000"/>
                <a:alpha val="42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trike="noStrike" noProof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44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054"/>
    </mc:Choice>
    <mc:Fallback xmlns="">
      <p:transition advTm="28405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Préparation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de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chaîne</a:t>
            </a:r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 : </a:t>
            </a:r>
            <a:r>
              <a:rPr lang="en-US" sz="2400" b="1" kern="1200" dirty="0" err="1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trajectoires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764704"/>
            <a:ext cx="2976359" cy="549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9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Du mouvement des atomes de Rydberg en interaction …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540552" y="207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Attention, ça bouge : PRL, travaux ENS avant déménagement !</a:t>
            </a:r>
            <a:endParaRPr lang="en-US" dirty="0"/>
          </a:p>
        </p:txBody>
      </p:sp>
      <p:grpSp>
        <p:nvGrpSpPr>
          <p:cNvPr id="8" name="Groupe 174"/>
          <p:cNvGrpSpPr>
            <a:grpSpLocks noChangeAspect="1"/>
          </p:cNvGrpSpPr>
          <p:nvPr/>
        </p:nvGrpSpPr>
        <p:grpSpPr bwMode="auto">
          <a:xfrm>
            <a:off x="5160760" y="1484784"/>
            <a:ext cx="2704157" cy="2144714"/>
            <a:chOff x="2594921" y="3155388"/>
            <a:chExt cx="3921295" cy="3109839"/>
          </a:xfrm>
        </p:grpSpPr>
        <p:grpSp>
          <p:nvGrpSpPr>
            <p:cNvPr id="10" name="Groupe 6"/>
            <p:cNvGrpSpPr>
              <a:grpSpLocks/>
            </p:cNvGrpSpPr>
            <p:nvPr/>
          </p:nvGrpSpPr>
          <p:grpSpPr bwMode="auto">
            <a:xfrm>
              <a:off x="2788107" y="3495983"/>
              <a:ext cx="3393267" cy="2525128"/>
              <a:chOff x="5792359" y="2447873"/>
              <a:chExt cx="2136232" cy="1589695"/>
            </a:xfrm>
          </p:grpSpPr>
          <p:sp>
            <p:nvSpPr>
              <p:cNvPr id="34" name="Ellipse 33"/>
              <p:cNvSpPr/>
              <p:nvPr/>
            </p:nvSpPr>
            <p:spPr>
              <a:xfrm rot="16200000">
                <a:off x="6405339" y="340673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16200000">
                <a:off x="7614679" y="3826472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 rot="16200000">
                <a:off x="5792674" y="3511666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 rot="16200000">
                <a:off x="6432325" y="312690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 rot="16200000">
                <a:off x="6277409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 rot="16200000">
                <a:off x="5873630" y="303196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 rot="16200000">
                <a:off x="5916607" y="390142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 rot="16200000">
                <a:off x="6201451" y="367456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 rot="16200000">
                <a:off x="7074974" y="316387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 rot="16200000">
                <a:off x="7328835" y="347169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 rot="16200000">
                <a:off x="7856547" y="296600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 rot="16200000">
                <a:off x="7508737" y="3260819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 rot="16200000">
                <a:off x="7200905" y="396538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 rot="16200000">
                <a:off x="6083515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 rot="16200000">
                <a:off x="6596236" y="2448318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 rot="16200000">
                <a:off x="7447771" y="283308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0" name="Ellipse 49"/>
              <p:cNvSpPr/>
              <p:nvPr/>
            </p:nvSpPr>
            <p:spPr>
              <a:xfrm rot="16200000">
                <a:off x="6696181" y="286606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 rot="16200000">
                <a:off x="6982025" y="3436711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 rot="16200000">
                <a:off x="7093964" y="2623210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 rot="16200000">
                <a:off x="6776137" y="3933407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 rot="16200000">
                <a:off x="6787131" y="3153885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6200000">
                <a:off x="6714171" y="3499673"/>
                <a:ext cx="71956" cy="71961"/>
              </a:xfrm>
              <a:prstGeom prst="ellipse">
                <a:avLst/>
              </a:prstGeom>
              <a:solidFill>
                <a:srgbClr val="78800A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6181238" y="4217401"/>
              <a:ext cx="334978" cy="12699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673216" y="4844448"/>
              <a:ext cx="508022" cy="31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V="1">
              <a:off x="4939760" y="4579342"/>
              <a:ext cx="373079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5514460" y="3850696"/>
              <a:ext cx="396892" cy="2778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4946110" y="3355408"/>
              <a:ext cx="198447" cy="4175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 flipV="1">
              <a:off x="3918953" y="3155388"/>
              <a:ext cx="177808" cy="3413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 flipV="1">
              <a:off x="2983875" y="3249049"/>
              <a:ext cx="274650" cy="28256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4320608" y="3945944"/>
              <a:ext cx="114305" cy="22700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4457139" y="4401546"/>
              <a:ext cx="114305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4160264" y="5281000"/>
              <a:ext cx="120655" cy="2587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4792116" y="5171465"/>
              <a:ext cx="176220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5343002" y="5206389"/>
              <a:ext cx="458808" cy="2587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5797047" y="5804863"/>
              <a:ext cx="214322" cy="21589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5120743" y="6020758"/>
              <a:ext cx="107955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4265043" y="5969959"/>
              <a:ext cx="117480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>
              <a:off x="2899734" y="5898523"/>
              <a:ext cx="117480" cy="36670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2594921" y="4953983"/>
              <a:ext cx="217496" cy="2444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704463" y="4479331"/>
              <a:ext cx="217497" cy="1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3529999" y="5558806"/>
              <a:ext cx="101604" cy="220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 flipV="1">
              <a:off x="3307739" y="5019069"/>
              <a:ext cx="454045" cy="714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H="1">
              <a:off x="3407756" y="4652365"/>
              <a:ext cx="412768" cy="9524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 flipV="1">
              <a:off x="3229949" y="3963407"/>
              <a:ext cx="327039" cy="22700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stomShape 36"/>
          <p:cNvSpPr/>
          <p:nvPr/>
        </p:nvSpPr>
        <p:spPr>
          <a:xfrm>
            <a:off x="4741188" y="3789040"/>
            <a:ext cx="35433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lnSpc>
                <a:spcPct val="100000"/>
              </a:lnSpc>
            </a:pP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[1] R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Teixeira et </a:t>
            </a:r>
            <a:r>
              <a:rPr lang="en-US" sz="1400" strike="noStrike" spc="-1" noProof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al,  </a:t>
            </a:r>
            <a:r>
              <a:rPr lang="en-US" sz="14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PRL 115, 013001 (2015)  </a:t>
            </a:r>
            <a:endParaRPr lang="en-US" sz="140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Interactions répulsives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Linux Libertine G" panose="02000503000000000000" pitchFamily="2" charset="0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en-US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mouvement</a:t>
                </a:r>
                <a:r>
                  <a:rPr lang="en-US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! </a:t>
                </a:r>
              </a:p>
              <a:p>
                <a:pPr algn="ctr"/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10 µs max. avant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désordre [1]</a:t>
                </a:r>
                <a:endParaRPr lang="en-US" dirty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18" y="694437"/>
                <a:ext cx="396044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15490" y="620688"/>
            <a:ext cx="318869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Expériences menées à l'ENS :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spectroscopie microonde de</a:t>
            </a:r>
          </a:p>
          <a:p>
            <a:pPr algn="ctr"/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gaz dense de Rydberg sur puce</a:t>
            </a:r>
          </a:p>
        </p:txBody>
      </p:sp>
      <p:pic>
        <p:nvPicPr>
          <p:cNvPr id="29698" name="Picture 2" descr="Z:\Pictures\Divers\mani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0" y="1675409"/>
            <a:ext cx="3312368" cy="29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631983" y="4664618"/>
            <a:ext cx="4540417" cy="1734248"/>
            <a:chOff x="3347739" y="4638835"/>
            <a:chExt cx="4540417" cy="1734248"/>
          </a:xfrm>
        </p:grpSpPr>
        <p:sp>
          <p:nvSpPr>
            <p:cNvPr id="57" name="Flèche droite 56"/>
            <p:cNvSpPr/>
            <p:nvPr/>
          </p:nvSpPr>
          <p:spPr>
            <a:xfrm>
              <a:off x="6539959" y="5163840"/>
              <a:ext cx="1348197" cy="648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6606359" y="60037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j</a:t>
              </a:r>
              <a:r>
                <a: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rPr>
                <a:t>uillet 2014</a:t>
              </a:r>
              <a:endParaRPr lang="fr-FR" dirty="0">
                <a:latin typeface="Linux Libertine G" panose="02000503000000000000" pitchFamily="2" charset="0"/>
                <a:ea typeface="Linux Libertine G" panose="02000503000000000000" pitchFamily="2" charset="0"/>
              </a:endParaRPr>
            </a:p>
          </p:txBody>
        </p:sp>
        <p:pic>
          <p:nvPicPr>
            <p:cNvPr id="31746" name="Picture 2" descr="D:\Documents Tigrane\manuscrit-git\soutenance\figures\24_rue_Lhomon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739" y="4638835"/>
              <a:ext cx="3204916" cy="1698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8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Rydberg interactions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important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among</a:t>
                </a:r>
                <a:r>
                  <a:rPr lang="fr-FR" dirty="0" smtClean="0"/>
                  <a:t> a dense cloud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Excitation </a:t>
                </a:r>
                <a:r>
                  <a:rPr lang="fr-FR" dirty="0" err="1" smtClean="0"/>
                  <a:t>dynamics</a:t>
                </a:r>
                <a:r>
                  <a:rPr lang="fr-FR" dirty="0" smtClean="0"/>
                  <a:t> : </a:t>
                </a:r>
                <a:r>
                  <a:rPr lang="fr-FR" dirty="0" err="1" smtClean="0"/>
                  <a:t>dipole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Cloud explosion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3456384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1406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995094" y="4581128"/>
            <a:ext cx="3797643" cy="1476308"/>
            <a:chOff x="4211960" y="764704"/>
            <a:chExt cx="3797643" cy="1476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  <m:r>
                          <a:rPr lang="fr-FR" b="0" i="1" smtClean="0">
                            <a:latin typeface="Cambria Math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259" y="1445153"/>
                  <a:ext cx="2323200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For a </a:t>
                  </a:r>
                  <a:r>
                    <a:rPr lang="fr-FR" dirty="0" err="1" smtClean="0"/>
                    <a:t>cloud</a:t>
                  </a:r>
                  <a:r>
                    <a:rPr lang="fr-FR" dirty="0" smtClean="0"/>
                    <a:t> of N Rydberg </a:t>
                  </a:r>
                  <a:r>
                    <a:rPr lang="fr-FR" dirty="0" err="1" smtClean="0"/>
                    <a:t>atoms</a:t>
                  </a:r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atom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fr-FR" dirty="0" smtClean="0"/>
                    <a:t> has </a:t>
                  </a:r>
                  <a:r>
                    <a:rPr lang="fr-FR" dirty="0" err="1" smtClean="0"/>
                    <a:t>its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energy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shifted</a:t>
                  </a:r>
                  <a:r>
                    <a:rPr lang="fr-FR" dirty="0" smtClean="0"/>
                    <a:t>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fr-F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fr-FR" dirty="0" smtClean="0"/>
                    <a:t>,</a:t>
                  </a:r>
                </a:p>
                <a:p>
                  <a:r>
                    <a:rPr lang="fr-FR" dirty="0" err="1" smtClean="0"/>
                    <a:t>with</a:t>
                  </a:r>
                  <a:r>
                    <a:rPr lang="fr-FR" dirty="0" smtClean="0"/>
                    <a:t> :</a:t>
                  </a: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764704"/>
                  <a:ext cx="3797643" cy="9419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84" t="-3226" b="-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28800"/>
            <a:ext cx="3623802" cy="24767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9973" y="4451925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Excite a lot of </a:t>
            </a:r>
            <a:r>
              <a:rPr lang="fr-FR" dirty="0" err="1" smtClean="0"/>
              <a:t>Rydbergs</a:t>
            </a:r>
            <a:r>
              <a:rPr lang="fr-FR" dirty="0" smtClean="0"/>
              <a:t> in a dense cold cloud of </a:t>
            </a:r>
            <a:r>
              <a:rPr lang="fr-FR" dirty="0" err="1" smtClean="0"/>
              <a:t>atoms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Laser </a:t>
            </a:r>
            <a:r>
              <a:rPr lang="fr-FR" dirty="0" err="1" smtClean="0"/>
              <a:t>spectroscopy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Microwave</a:t>
            </a:r>
            <a:r>
              <a:rPr lang="fr-FR" dirty="0" smtClean="0"/>
              <a:t> </a:t>
            </a:r>
            <a:r>
              <a:rPr lang="fr-FR" dirty="0" err="1" smtClean="0"/>
              <a:t>spectroscopy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8" name="Flèche vers le bas 17"/>
          <p:cNvSpPr/>
          <p:nvPr/>
        </p:nvSpPr>
        <p:spPr>
          <a:xfrm rot="20191803">
            <a:off x="1804543" y="2592629"/>
            <a:ext cx="504056" cy="1756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4"/>
          <p:cNvSpPr>
            <a:spLocks noGrp="1"/>
          </p:cNvSpPr>
          <p:nvPr>
            <p:ph type="title" idx="4294967295"/>
          </p:nvPr>
        </p:nvSpPr>
        <p:spPr>
          <a:xfrm>
            <a:off x="509981" y="0"/>
            <a:ext cx="8229600" cy="490065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effect of the interactions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19530"/>
            <a:ext cx="3166894" cy="252928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683823" y="2317981"/>
            <a:ext cx="2795392" cy="3132386"/>
            <a:chOff x="323528" y="2599295"/>
            <a:chExt cx="2795392" cy="31323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599295"/>
              <a:ext cx="2795392" cy="3132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5536" y="2619530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14997" y="923718"/>
            <a:ext cx="3617461" cy="1201637"/>
            <a:chOff x="107504" y="692696"/>
            <a:chExt cx="3617461" cy="1201637"/>
          </a:xfrm>
        </p:grpSpPr>
        <p:sp>
          <p:nvSpPr>
            <p:cNvPr id="11" name="ZoneTexte 10"/>
            <p:cNvSpPr txBox="1"/>
            <p:nvPr/>
          </p:nvSpPr>
          <p:spPr>
            <a:xfrm>
              <a:off x="107504" y="692696"/>
              <a:ext cx="3617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on </a:t>
              </a:r>
              <a:r>
                <a:rPr lang="fr-FR" dirty="0" err="1" smtClean="0"/>
                <a:t>resonance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a</a:t>
              </a:r>
              <a:r>
                <a:rPr lang="fr-FR" dirty="0" smtClean="0"/>
                <a:t> new Rydberg </a:t>
              </a:r>
              <a:r>
                <a:rPr lang="fr-FR" dirty="0" err="1" smtClean="0"/>
                <a:t>atom</a:t>
              </a:r>
              <a:r>
                <a:rPr lang="fr-FR" dirty="0" smtClean="0"/>
                <a:t> </a:t>
              </a:r>
              <a:r>
                <a:rPr lang="fr-FR" dirty="0" err="1" smtClean="0"/>
                <a:t>cannot</a:t>
              </a:r>
              <a:r>
                <a:rPr lang="fr-FR" dirty="0" smtClean="0"/>
                <a:t> </a:t>
              </a:r>
              <a:r>
                <a:rPr lang="fr-FR" dirty="0" err="1" smtClean="0"/>
                <a:t>be</a:t>
              </a:r>
              <a:r>
                <a:rPr lang="fr-FR" dirty="0" smtClean="0"/>
                <a:t> </a:t>
              </a:r>
              <a:r>
                <a:rPr lang="fr-FR" dirty="0" err="1" smtClean="0"/>
                <a:t>excited</a:t>
              </a:r>
              <a:r>
                <a:rPr lang="fr-FR" dirty="0" smtClean="0"/>
                <a:t> </a:t>
              </a:r>
              <a:r>
                <a:rPr lang="fr-FR" dirty="0" err="1" smtClean="0"/>
                <a:t>next</a:t>
              </a:r>
              <a:r>
                <a:rPr lang="fr-FR" dirty="0" smtClean="0"/>
                <a:t> to </a:t>
              </a:r>
              <a:r>
                <a:rPr lang="fr-FR" dirty="0" err="1" smtClean="0"/>
                <a:t>another</a:t>
              </a:r>
              <a:r>
                <a:rPr lang="fr-FR" dirty="0" smtClean="0"/>
                <a:t> if</a:t>
              </a:r>
              <a:endParaRPr lang="fr-FR" b="0" i="1" dirty="0" smtClean="0">
                <a:latin typeface="Cambria Math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6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&gt;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1454982"/>
                  <a:ext cx="2059218" cy="439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deg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𝛾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1910470"/>
                <a:ext cx="1458476" cy="427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45398" y="-13393"/>
            <a:ext cx="8229600" cy="56207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Dipole Blockade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77" y="2923998"/>
            <a:ext cx="2304256" cy="219118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67544" y="764704"/>
            <a:ext cx="3116838" cy="1692771"/>
            <a:chOff x="5286741" y="1268760"/>
            <a:chExt cx="3116838" cy="1692771"/>
          </a:xfrm>
        </p:grpSpPr>
        <p:sp>
          <p:nvSpPr>
            <p:cNvPr id="15" name="ZoneTexte 14"/>
            <p:cNvSpPr txBox="1"/>
            <p:nvPr/>
          </p:nvSpPr>
          <p:spPr>
            <a:xfrm>
              <a:off x="5286741" y="1268760"/>
              <a:ext cx="311683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Laser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blue-detuned</a:t>
              </a:r>
              <a:r>
                <a:rPr lang="fr-FR" dirty="0"/>
                <a:t> </a:t>
              </a:r>
              <a:r>
                <a:rPr lang="fr-FR" dirty="0" smtClean="0"/>
                <a:t>: </a:t>
              </a:r>
              <a:r>
                <a:rPr lang="fr-FR" dirty="0" err="1" smtClean="0"/>
                <a:t>preferential</a:t>
              </a:r>
              <a:r>
                <a:rPr lang="fr-FR" dirty="0" smtClean="0"/>
                <a:t> excitations </a:t>
              </a:r>
              <a:r>
                <a:rPr lang="fr-FR" dirty="0" err="1" smtClean="0"/>
                <a:t>where</a:t>
              </a:r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pPr algn="ctr"/>
              <a:r>
                <a:rPr lang="fr-FR" sz="1400" dirty="0" smtClean="0"/>
                <a:t>(at the time of the excitation)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𝑣𝑑𝑊</m:t>
                            </m:r>
                          </m:sub>
                          <m:sup>
                            <m:d>
                              <m:d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fr-FR" b="0" i="1" smtClean="0">
                                <a:latin typeface="Cambria Math"/>
                              </a:rPr>
                              <m:t>i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bSup>
                          </m:e>
                        </m:nary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𝑙𝑎𝑠𝑒𝑟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396" y="1884593"/>
                  <a:ext cx="2865528" cy="79585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e 17"/>
          <p:cNvGrpSpPr/>
          <p:nvPr/>
        </p:nvGrpSpPr>
        <p:grpSpPr>
          <a:xfrm>
            <a:off x="5598805" y="1639797"/>
            <a:ext cx="1654556" cy="764004"/>
            <a:chOff x="6001779" y="5085184"/>
            <a:chExt cx="1654556" cy="76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𝑓𝑎𝑐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6</m:t>
                            </m:r>
                          </m:deg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Δ</m:t>
                            </m:r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779" y="5085184"/>
                  <a:ext cx="1654556" cy="43614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</a:rPr>
                          <m:t>&gt;</m:t>
                        </m:r>
                        <m:r>
                          <a:rPr lang="fr-FR" b="0" i="1" smtClean="0">
                            <a:latin typeface="Cambria Math"/>
                          </a:rPr>
                          <m:t>𝛾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64" y="5479856"/>
                  <a:ext cx="80483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/>
          <p:cNvGrpSpPr/>
          <p:nvPr/>
        </p:nvGrpSpPr>
        <p:grpSpPr>
          <a:xfrm>
            <a:off x="1174500" y="2780928"/>
            <a:ext cx="2605412" cy="3027611"/>
            <a:chOff x="590249" y="2564904"/>
            <a:chExt cx="2605412" cy="30276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49" y="2564904"/>
              <a:ext cx="2605412" cy="302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11560" y="2564904"/>
              <a:ext cx="360040" cy="3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54968" y="4614"/>
            <a:ext cx="8229600" cy="490065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Facilitated Excitation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" y="1412776"/>
            <a:ext cx="3623802" cy="2476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h</m:t>
                      </m:r>
                      <m:r>
                        <a:rPr lang="fr-FR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e>
                      </m:nary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451302"/>
                <a:ext cx="2323200" cy="7958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Repulsive van der </a:t>
                </a:r>
                <a:r>
                  <a:rPr lang="fr-FR" dirty="0" err="1" smtClean="0"/>
                  <a:t>Waals</a:t>
                </a:r>
                <a:r>
                  <a:rPr lang="fr-FR" dirty="0" smtClean="0"/>
                  <a:t> interaction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t</a:t>
                </a:r>
                <a:r>
                  <a:rPr lang="fr-FR" dirty="0" smtClean="0"/>
                  <a:t>he Rydberg cloud "</a:t>
                </a:r>
                <a:r>
                  <a:rPr lang="fr-FR" dirty="0" err="1" smtClean="0"/>
                  <a:t>explodes</a:t>
                </a:r>
                <a:r>
                  <a:rPr lang="fr-FR" dirty="0" smtClean="0"/>
                  <a:t>"</a:t>
                </a:r>
                <a:endParaRPr lang="en-US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92696"/>
                <a:ext cx="3520707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1211" t="-4717" r="-121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film_nuag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484784"/>
            <a:ext cx="4206619" cy="315496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4860032" y="5085184"/>
            <a:ext cx="374441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landscape</a:t>
            </a:r>
            <a:r>
              <a:rPr lang="fr-FR" dirty="0" smtClean="0"/>
              <a:t> changes in a few </a:t>
            </a:r>
            <a:r>
              <a:rPr lang="fr-FR" dirty="0" err="1" smtClean="0"/>
              <a:t>tens</a:t>
            </a:r>
            <a:r>
              <a:rPr lang="fr-FR" dirty="0" smtClean="0"/>
              <a:t> of </a:t>
            </a:r>
            <a:r>
              <a:rPr lang="fr-FR" dirty="0" err="1" smtClean="0"/>
              <a:t>microseconds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8" name="Titre 7"/>
          <p:cNvSpPr>
            <a:spLocks noGrp="1"/>
          </p:cNvSpPr>
          <p:nvPr>
            <p:ph type="title" idx="4294967295"/>
          </p:nvPr>
        </p:nvSpPr>
        <p:spPr>
          <a:xfrm>
            <a:off x="374848" y="0"/>
            <a:ext cx="8229600" cy="46268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Cloud Explosion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3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549448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620688"/>
            <a:ext cx="51625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Laser excitation </a:t>
            </a:r>
            <a:r>
              <a:rPr lang="fr-FR" dirty="0" err="1" smtClean="0"/>
              <a:t>spectra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vary</a:t>
            </a:r>
            <a:r>
              <a:rPr lang="fr-FR" dirty="0" smtClean="0"/>
              <a:t> laser </a:t>
            </a:r>
            <a:r>
              <a:rPr lang="fr-FR" dirty="0" err="1" smtClean="0"/>
              <a:t>detuning</a:t>
            </a:r>
            <a:r>
              <a:rPr lang="fr-FR" dirty="0" smtClean="0"/>
              <a:t> for </a:t>
            </a:r>
            <a:r>
              <a:rPr lang="fr-FR" dirty="0" err="1" smtClean="0"/>
              <a:t>different</a:t>
            </a:r>
            <a:r>
              <a:rPr lang="fr-FR" dirty="0" smtClean="0"/>
              <a:t> laser pulse durations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7504" y="2125306"/>
            <a:ext cx="3168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"saturation" </a:t>
            </a:r>
            <a:r>
              <a:rPr lang="fr-FR" dirty="0" err="1" smtClean="0"/>
              <a:t>effect</a:t>
            </a:r>
            <a:r>
              <a:rPr lang="fr-FR" dirty="0" smtClean="0"/>
              <a:t> on </a:t>
            </a:r>
            <a:r>
              <a:rPr lang="fr-FR" dirty="0" err="1" smtClean="0"/>
              <a:t>resonance</a:t>
            </a:r>
            <a:r>
              <a:rPr lang="fr-FR" dirty="0" smtClean="0"/>
              <a:t> due to </a:t>
            </a:r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blockade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enhancement</a:t>
            </a:r>
            <a:r>
              <a:rPr lang="fr-FR" dirty="0" smtClean="0"/>
              <a:t> of excitations for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detunings</a:t>
            </a:r>
            <a:r>
              <a:rPr lang="fr-FR" dirty="0" smtClean="0"/>
              <a:t> due to </a:t>
            </a:r>
            <a:r>
              <a:rPr lang="fr-FR" dirty="0" err="1" smtClean="0"/>
              <a:t>facilitated</a:t>
            </a:r>
            <a:r>
              <a:rPr lang="fr-FR" dirty="0" smtClean="0"/>
              <a:t> excitation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131840" y="5157192"/>
            <a:ext cx="43204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Good to </a:t>
            </a:r>
            <a:r>
              <a:rPr lang="fr-FR" dirty="0" err="1" smtClean="0"/>
              <a:t>highlight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interactions on the excitation of a dense cloud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Laser Spectroscopy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0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316835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Incoherent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model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Monte Carlo </a:t>
            </a:r>
            <a:r>
              <a:rPr lang="fr-FR" dirty="0" err="1" smtClean="0"/>
              <a:t>calculation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Excitation rate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atom</a:t>
            </a:r>
            <a:r>
              <a:rPr lang="fr-FR" dirty="0" smtClean="0"/>
              <a:t>, </a:t>
            </a:r>
            <a:r>
              <a:rPr lang="fr-FR" dirty="0" err="1" smtClean="0"/>
              <a:t>depends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van der </a:t>
            </a:r>
            <a:r>
              <a:rPr lang="fr-FR" dirty="0" err="1" smtClean="0"/>
              <a:t>Waals</a:t>
            </a:r>
            <a:r>
              <a:rPr lang="fr-FR" dirty="0" smtClean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data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951820" y="4870901"/>
            <a:ext cx="324036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extra information</a:t>
            </a:r>
            <a:br>
              <a:rPr lang="fr-FR" dirty="0" smtClean="0"/>
            </a:br>
            <a:r>
              <a:rPr lang="fr-FR" dirty="0" smtClean="0"/>
              <a:t>at short laser pulse durations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5011688" cy="30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490065"/>
          </a:xfrm>
        </p:spPr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a Numerical Model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47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50967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51520" y="764704"/>
            <a:ext cx="5112568" cy="1359866"/>
            <a:chOff x="107504" y="476672"/>
            <a:chExt cx="5112568" cy="1359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1400" b="0" i="0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sz="1400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/>
                              </a:rPr>
                              <m:t>N</m:t>
                            </m:r>
                            <m:r>
                              <a:rPr lang="fr-FR" sz="1400" b="0" i="0" smtClean="0">
                                <a:latin typeface="Cambria Math"/>
                              </a:rPr>
                              <m:t>−1)</m:t>
                            </m:r>
                          </m:den>
                        </m:f>
                        <m:r>
                          <a:rPr lang="fr-FR" sz="1400" b="0" i="0" smtClean="0">
                            <a:latin typeface="Cambria Math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fr-FR" sz="1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〈"/>
                                <m:endChr m:val="〉"/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fr-FR" sz="1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9" y="1196811"/>
                  <a:ext cx="2797625" cy="6397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08411" r="-14534" b="-1523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ZoneTexte 4"/>
            <p:cNvSpPr txBox="1"/>
            <p:nvPr/>
          </p:nvSpPr>
          <p:spPr>
            <a:xfrm>
              <a:off x="107504" y="476672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Extract info on spatial distribution </a:t>
              </a:r>
              <a:r>
                <a:rPr lang="fr-FR" dirty="0" err="1" smtClean="0"/>
                <a:t>from</a:t>
              </a:r>
              <a:r>
                <a:rPr lang="fr-FR" dirty="0" smtClean="0"/>
                <a:t> simulations : radial distribution </a:t>
              </a:r>
              <a:r>
                <a:rPr lang="fr-FR" dirty="0" err="1" smtClean="0"/>
                <a:t>function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Confirms the </a:t>
                </a:r>
                <a:r>
                  <a:rPr lang="fr-FR" dirty="0" err="1" smtClean="0"/>
                  <a:t>expected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effects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"saturation" due to </a:t>
                </a:r>
                <a:r>
                  <a:rPr lang="fr-FR" dirty="0" err="1" smtClean="0"/>
                  <a:t>blockade</a:t>
                </a:r>
                <a:endParaRPr lang="fr-FR" dirty="0" smtClean="0"/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Rydberg cloud </a:t>
                </a:r>
                <a:r>
                  <a:rPr lang="fr-FR" dirty="0" err="1" smtClean="0"/>
                  <a:t>much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bigger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>    </a:t>
                </a:r>
                <a:r>
                  <a:rPr lang="fr-FR" dirty="0" err="1" smtClean="0"/>
                  <a:t>than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ground</a:t>
                </a:r>
                <a:r>
                  <a:rPr lang="fr-FR" dirty="0" smtClean="0"/>
                  <a:t> state cloud</a:t>
                </a:r>
              </a:p>
              <a:p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blockade</a:t>
                </a:r>
                <a:r>
                  <a:rPr lang="fr-FR" dirty="0" smtClean="0"/>
                  <a:t> and facilitation </a:t>
                </a:r>
                <a:r>
                  <a:rPr lang="fr-FR" dirty="0" err="1" smtClean="0"/>
                  <a:t>radii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"</a:t>
                </a:r>
                <a:r>
                  <a:rPr lang="fr-FR" dirty="0" err="1" smtClean="0"/>
                  <a:t>facilitated</a:t>
                </a:r>
                <a:r>
                  <a:rPr lang="fr-FR" dirty="0" smtClean="0"/>
                  <a:t>" </a:t>
                </a:r>
                <a:r>
                  <a:rPr lang="fr-FR" dirty="0" err="1" smtClean="0"/>
                  <a:t>clouds</a:t>
                </a:r>
                <a:r>
                  <a:rPr lang="fr-FR" dirty="0" smtClean="0"/>
                  <a:t> end up </a:t>
                </a:r>
                <a:r>
                  <a:rPr lang="fr-FR" dirty="0" err="1" smtClean="0"/>
                  <a:t>saturating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too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" y="2420888"/>
                <a:ext cx="3312368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1657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re 1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49006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Spatial Distribution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6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3130"/>
            <a:ext cx="6048672" cy="33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4785"/>
            <a:ext cx="2529959" cy="213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Prepare a 60S Rydberg cloud and </a:t>
                </a:r>
                <a:r>
                  <a:rPr lang="fr-FR" dirty="0" err="1" smtClean="0"/>
                  <a:t>wait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arbitrary</a:t>
                </a:r>
                <a:r>
                  <a:rPr lang="fr-FR" dirty="0" smtClean="0"/>
                  <a:t> expansion </a:t>
                </a:r>
                <a:r>
                  <a:rPr lang="fr-FR" dirty="0" err="1" smtClean="0"/>
                  <a:t>delay</a:t>
                </a:r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Transfer a few </a:t>
                </a:r>
                <a:r>
                  <a:rPr lang="fr-FR" dirty="0" err="1" smtClean="0"/>
                  <a:t>atoms</a:t>
                </a:r>
                <a:r>
                  <a:rPr lang="fr-FR" dirty="0" smtClean="0"/>
                  <a:t> to 57s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detuning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endParaRPr lang="fr-FR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 smtClean="0"/>
                  <a:t>Count the </a:t>
                </a:r>
                <a:r>
                  <a:rPr lang="fr-FR" dirty="0" err="1" smtClean="0"/>
                  <a:t>transfer</a:t>
                </a:r>
                <a:r>
                  <a:rPr lang="fr-FR" dirty="0" smtClean="0"/>
                  <a:t> rate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</m:oMath>
                </a14:m>
                <a:r>
                  <a:rPr lang="fr-FR" dirty="0" smtClean="0"/>
                  <a:t> to </a:t>
                </a:r>
                <a:r>
                  <a:rPr lang="fr-FR" dirty="0" err="1" smtClean="0"/>
                  <a:t>get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distribution 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764704"/>
                <a:ext cx="4608512" cy="17543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6"/>
              <p:cNvSpPr txBox="1"/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/>
                          </a:rPr>
                          <m:t>𝜈</m:t>
                        </m:r>
                      </m:e>
                      <m:sup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fr-FR" sz="24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FR" sz="2400" dirty="0" smtClean="0"/>
                  <a:t>  </a:t>
                </a:r>
                <a:endParaRPr lang="fr-FR" sz="2400" dirty="0"/>
              </a:p>
            </p:txBody>
          </p:sp>
        </mc:Choice>
        <mc:Fallback xmlns="">
          <p:sp>
            <p:nvSpPr>
              <p:cNvPr id="14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5" y="3140968"/>
                <a:ext cx="1872208" cy="486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Microwave Spectroscopy</a:t>
            </a:r>
            <a:endParaRPr lang="en-US" dirty="0" smtClean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3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3528" y="980728"/>
            <a:ext cx="8298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Investigate</a:t>
            </a:r>
            <a:r>
              <a:rPr lang="fr-FR" dirty="0"/>
              <a:t> excitation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</a:t>
            </a:r>
            <a:r>
              <a:rPr lang="fr-FR" dirty="0"/>
              <a:t> distances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blockade</a:t>
            </a:r>
            <a:r>
              <a:rPr lang="fr-FR" dirty="0"/>
              <a:t> </a:t>
            </a:r>
            <a:r>
              <a:rPr lang="fr-FR" dirty="0" err="1"/>
              <a:t>regime</a:t>
            </a:r>
            <a:r>
              <a:rPr lang="fr-FR" dirty="0"/>
              <a:t> at </a:t>
            </a:r>
            <a:r>
              <a:rPr lang="fr-FR" dirty="0" err="1"/>
              <a:t>resonance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facilitation </a:t>
            </a:r>
            <a:r>
              <a:rPr lang="fr-FR" dirty="0" err="1"/>
              <a:t>regime</a:t>
            </a:r>
            <a:r>
              <a:rPr lang="fr-FR" dirty="0"/>
              <a:t> off </a:t>
            </a:r>
            <a:r>
              <a:rPr lang="fr-FR" dirty="0" err="1" smtClean="0"/>
              <a:t>resonance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cloud explosion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repulsive</a:t>
            </a:r>
            <a:r>
              <a:rPr lang="fr-FR" dirty="0" smtClean="0"/>
              <a:t> interactions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Fair</a:t>
            </a:r>
            <a:r>
              <a:rPr lang="fr-FR" dirty="0" smtClean="0"/>
              <a:t> agreement </a:t>
            </a:r>
            <a:r>
              <a:rPr lang="fr-FR" dirty="0" err="1"/>
              <a:t>with</a:t>
            </a:r>
            <a:r>
              <a:rPr lang="fr-FR" dirty="0"/>
              <a:t> simple </a:t>
            </a:r>
            <a:r>
              <a:rPr lang="fr-FR" dirty="0" smtClean="0"/>
              <a:t>Monte Carlo </a:t>
            </a:r>
            <a:r>
              <a:rPr lang="fr-FR" dirty="0" err="1" smtClean="0"/>
              <a:t>incoherent</a:t>
            </a:r>
            <a:r>
              <a:rPr lang="fr-FR" dirty="0" smtClean="0"/>
              <a:t> model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Witness</a:t>
            </a:r>
            <a:r>
              <a:rPr lang="fr-FR" dirty="0" smtClean="0"/>
              <a:t> and </a:t>
            </a:r>
            <a:r>
              <a:rPr lang="fr-FR" dirty="0" err="1" smtClean="0"/>
              <a:t>characterize</a:t>
            </a:r>
            <a:r>
              <a:rPr lang="fr-FR" dirty="0" smtClean="0"/>
              <a:t> excitation of </a:t>
            </a:r>
            <a:r>
              <a:rPr lang="fr-FR" dirty="0" err="1" smtClean="0"/>
              <a:t>correlated</a:t>
            </a:r>
            <a:r>
              <a:rPr lang="fr-FR" dirty="0" smtClean="0"/>
              <a:t> ensembles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nteraction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Witness</a:t>
            </a:r>
            <a:r>
              <a:rPr lang="fr-FR" dirty="0"/>
              <a:t> and </a:t>
            </a:r>
            <a:r>
              <a:rPr lang="fr-FR" dirty="0" err="1"/>
              <a:t>characterize</a:t>
            </a:r>
            <a:r>
              <a:rPr lang="fr-FR" dirty="0"/>
              <a:t> Rydberg cloud expansion : breakdown of the </a:t>
            </a:r>
            <a:r>
              <a:rPr lang="fr-FR" dirty="0" err="1"/>
              <a:t>frozen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 approximation </a:t>
            </a:r>
            <a:r>
              <a:rPr lang="fr-FR" dirty="0" err="1"/>
              <a:t>within</a:t>
            </a:r>
            <a:r>
              <a:rPr lang="fr-FR" dirty="0"/>
              <a:t> a few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smtClean="0"/>
              <a:t>µs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683568" y="4293096"/>
            <a:ext cx="7056784" cy="804941"/>
            <a:chOff x="917888" y="4784299"/>
            <a:chExt cx="7056784" cy="804941"/>
          </a:xfrm>
          <a:solidFill>
            <a:schemeClr val="bg1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1080160" y="4941168"/>
              <a:ext cx="6894512" cy="648072"/>
            </a:xfrm>
            <a:prstGeom prst="roundRect">
              <a:avLst/>
            </a:prstGeom>
            <a:grp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err="1" smtClean="0">
                  <a:solidFill>
                    <a:schemeClr val="tx1"/>
                  </a:solidFill>
                </a:rPr>
                <a:t>Coherent</a:t>
              </a:r>
              <a:r>
                <a:rPr lang="fr-FR" sz="2000" dirty="0" smtClean="0">
                  <a:solidFill>
                    <a:schemeClr val="tx1"/>
                  </a:solidFill>
                </a:rPr>
                <a:t> transport of an excitation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along</a:t>
              </a:r>
              <a:r>
                <a:rPr lang="fr-FR" sz="2000" dirty="0" smtClean="0">
                  <a:solidFill>
                    <a:schemeClr val="tx1"/>
                  </a:solidFill>
                </a:rPr>
                <a:t> a 1D Rydberg </a:t>
              </a:r>
              <a:r>
                <a:rPr lang="fr-FR" sz="2000" dirty="0" err="1" smtClean="0">
                  <a:solidFill>
                    <a:schemeClr val="tx1"/>
                  </a:solidFill>
                </a:rPr>
                <a:t>chain</a:t>
              </a:r>
              <a:r>
                <a:rPr lang="fr-FR" sz="2000" dirty="0" smtClean="0">
                  <a:solidFill>
                    <a:schemeClr val="tx1"/>
                  </a:solidFill>
                </a:rPr>
                <a:t> ?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eur en angle 15"/>
            <p:cNvCxnSpPr/>
            <p:nvPr/>
          </p:nvCxnSpPr>
          <p:spPr>
            <a:xfrm rot="16200000" flipH="1">
              <a:off x="835849" y="4866338"/>
              <a:ext cx="488622" cy="324544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re 21"/>
          <p:cNvSpPr>
            <a:spLocks noGrp="1"/>
          </p:cNvSpPr>
          <p:nvPr>
            <p:ph type="title" idx="4294967295"/>
          </p:nvPr>
        </p:nvSpPr>
        <p:spPr>
          <a:xfrm>
            <a:off x="457200" y="1"/>
            <a:ext cx="82296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  <a:ea typeface="+mn-ea"/>
                <a:cs typeface="+mn-cs"/>
              </a:rPr>
              <a:t>Dense Clouds of Rydberg Atoms : Conclusions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3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-5706" y="2348880"/>
            <a:ext cx="9149705" cy="1872208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fr-FR" sz="3800" kern="1200" dirty="0" smtClean="0">
                <a:solidFill>
                  <a:srgbClr val="000000"/>
                </a:solidFill>
                <a:effectLst/>
              </a:rPr>
              <a:t>Rydberg laser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microwave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spectroscopy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: </a:t>
            </a:r>
            <a:endParaRPr lang="fr-FR" sz="3800" dirty="0" smtClean="0">
              <a:effectLst/>
            </a:endParaRPr>
          </a:p>
          <a:p>
            <a:pPr rtl="0" eaLnBrk="1" latinLnBrk="0" hangingPunct="1"/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electric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fields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and </a:t>
            </a:r>
            <a:r>
              <a:rPr lang="fr-FR" sz="3800" kern="1200" dirty="0" err="1" smtClean="0">
                <a:solidFill>
                  <a:srgbClr val="000000"/>
                </a:solidFill>
                <a:effectLst/>
              </a:rPr>
              <a:t>coherence</a:t>
            </a:r>
            <a:r>
              <a:rPr lang="fr-FR" sz="3800" kern="1200" dirty="0" smtClean="0">
                <a:solidFill>
                  <a:srgbClr val="000000"/>
                </a:solidFill>
                <a:effectLst/>
              </a:rPr>
              <a:t> times</a:t>
            </a:r>
            <a:endParaRPr lang="fr-FR" sz="3800" dirty="0" smtClean="0"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1414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probes Dipole Blockade and van der Waals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Cold Rydberg gas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… aux atomes de Rydberg circulaires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Problème :</a:t>
                </a:r>
                <a:r>
                  <a:rPr lang="fr-FR" dirty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photo-ionisation à bas-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𝑙</m:t>
                    </m:r>
                  </m:oMath>
                </a14:m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Linux Libertine G" panose="02000503000000000000" pitchFamily="2" charset="0"/>
                        <a:ea typeface="Linux Libertine G" panose="02000503000000000000" pitchFamily="2" charset="0"/>
                      </a:rPr>
                      <m:t>⇒</m:t>
                    </m:r>
                  </m:oMath>
                </a14:m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 niveaux de Rydberg circulaires (moment </a:t>
                </a:r>
                <a:r>
                  <a:rPr lang="fr-FR" dirty="0" err="1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cin</a:t>
                </a:r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. max.) :</a:t>
                </a:r>
                <a:b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</a:br>
                <a:endParaRPr lang="fr-FR" dirty="0" smtClean="0">
                  <a:latin typeface="Linux Libertine G" panose="02000503000000000000" pitchFamily="2" charset="0"/>
                  <a:ea typeface="Linux Libertine G" panose="02000503000000000000" pitchFamily="2" charset="0"/>
                </a:endParaRPr>
              </a:p>
              <a:p>
                <a:pPr algn="ctr"/>
                <a:r>
                  <a:rPr lang="fr-FR" dirty="0" smtClean="0">
                    <a:latin typeface="Linux Libertine G" panose="02000503000000000000" pitchFamily="2" charset="0"/>
                    <a:ea typeface="Linux Libertine G" panose="02000503000000000000" pitchFamily="2" charset="0"/>
                  </a:rPr>
                  <a:t>peuvent être piégés par laser (photo-ionisation négligeable)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64" y="3142113"/>
                <a:ext cx="3528392" cy="2031325"/>
              </a:xfrm>
              <a:prstGeom prst="rect">
                <a:avLst/>
              </a:prstGeom>
              <a:blipFill rotWithShape="1">
                <a:blip r:embed="rId4"/>
                <a:stretch>
                  <a:fillRect l="-1554" t="-1493" r="-518" b="-3284"/>
                </a:stretch>
              </a:blipFill>
              <a:ln w="31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323528" y="3142113"/>
            <a:ext cx="424847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Pour remédier à « l'explosion » du nuage : piéger les atomes de Rydberg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.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367819" y="1145692"/>
            <a:ext cx="1348197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D:\Documents Tigrane\manuscrit-git\soutenance\figures\college_de_f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5" y="623012"/>
            <a:ext cx="3960440" cy="1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Documents Tigrane\manuscrit-git\soutenance\figures\ressor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610986"/>
            <a:ext cx="3672409" cy="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D:\Documents Tigrane\manuscrit-git\soutenance\figures\bil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7032" y="3573016"/>
            <a:ext cx="1363375" cy="13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D:\Documents Tigrane\manuscrit-git\soutenance\figures\roue_vel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4596260"/>
            <a:ext cx="1804030" cy="13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 rot="1496358">
            <a:off x="-3256305" y="4526354"/>
            <a:ext cx="685433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D:\Documents Tigrane\manuscrit-git\soutenance\figures\24_rue_Lhomon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3" y="620688"/>
            <a:ext cx="3204916" cy="16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44008" y="2276872"/>
            <a:ext cx="40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Institut de physique du Collège de France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5525234" y="2317525"/>
            <a:ext cx="3526818" cy="3617471"/>
            <a:chOff x="5525234" y="2317525"/>
            <a:chExt cx="3526818" cy="3617471"/>
          </a:xfrm>
        </p:grpSpPr>
        <p:grpSp>
          <p:nvGrpSpPr>
            <p:cNvPr id="9" name="Groupe 8"/>
            <p:cNvGrpSpPr/>
            <p:nvPr/>
          </p:nvGrpSpPr>
          <p:grpSpPr>
            <a:xfrm>
              <a:off x="5525234" y="2317525"/>
              <a:ext cx="3526818" cy="3024336"/>
              <a:chOff x="5797710" y="2708920"/>
              <a:chExt cx="3048006" cy="2153416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710" y="2708920"/>
                <a:ext cx="3048006" cy="2153416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176" y="3031584"/>
                <a:ext cx="2376264" cy="18307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/>
                <p:cNvSpPr txBox="1"/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latin typeface="Cambria Math"/>
                                    </a:rPr>
                                    <m:t>5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  <m:r>
                            <a:rPr lang="pt-BR" sz="120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</m:e>
                      </m:d>
                    </m:oMath>
                  </a14:m>
                  <a:r>
                    <a:rPr lang="fr-FR" sz="1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fr-FR" sz="1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latin typeface="Cambria Math"/>
                                    </a:rPr>
                                    <m:t>60</m:t>
                                  </m:r>
                                  <m:r>
                                    <a:rPr lang="pt-BR" sz="1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pt-BR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96" name="ZoneTexte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218" y="5621833"/>
                  <a:ext cx="1313436" cy="31316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833" t="-123077" r="-27315" b="-182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3" name="Connecteur droit 212"/>
          <p:cNvCxnSpPr/>
          <p:nvPr/>
        </p:nvCxnSpPr>
        <p:spPr>
          <a:xfrm>
            <a:off x="3830886" y="7598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Natural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6</m:t>
                    </m:r>
                    <m:r>
                      <a:rPr lang="fr-FR" sz="1200" b="0" i="1" smtClean="0">
                        <a:latin typeface="Cambria Math"/>
                      </a:rPr>
                      <m:t>0</m:t>
                    </m:r>
                    <m:r>
                      <a:rPr lang="fr-FR" sz="1200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1200" dirty="0" smtClean="0"/>
                  <a:t> linewidth = 3,98 kHz (at 0K)</a:t>
                </a:r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12" y="2343606"/>
                <a:ext cx="2808312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latin typeface="Cambria Math"/>
                  </a:rPr>
                  <a:t>A </a:t>
                </a:r>
                <a:r>
                  <a:rPr lang="fr-FR" dirty="0" err="1" smtClean="0">
                    <a:latin typeface="Cambria Math"/>
                  </a:rPr>
                  <a:t>static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electric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field</a:t>
                </a:r>
                <a:r>
                  <a:rPr lang="fr-FR" dirty="0" smtClean="0">
                    <a:latin typeface="Cambria Math"/>
                  </a:rPr>
                  <a:t> shifts the </a:t>
                </a:r>
                <a:r>
                  <a:rPr lang="fr-FR" dirty="0" err="1" smtClean="0">
                    <a:latin typeface="Cambria Math"/>
                  </a:rPr>
                  <a:t>energies</a:t>
                </a:r>
                <a:r>
                  <a:rPr lang="fr-FR" dirty="0" smtClean="0">
                    <a:latin typeface="Cambria Math"/>
                  </a:rPr>
                  <a:t> of the </a:t>
                </a:r>
                <a:r>
                  <a:rPr lang="fr-FR" dirty="0" err="1" smtClean="0">
                    <a:latin typeface="Cambria Math"/>
                  </a:rPr>
                  <a:t>atomic</a:t>
                </a:r>
                <a:r>
                  <a:rPr lang="fr-FR" dirty="0" smtClean="0">
                    <a:latin typeface="Cambria Math"/>
                  </a:rPr>
                  <a:t> </a:t>
                </a:r>
                <a:r>
                  <a:rPr lang="fr-FR" dirty="0" err="1" smtClean="0">
                    <a:latin typeface="Cambria Math"/>
                  </a:rPr>
                  <a:t>levels</a:t>
                </a:r>
                <a:r>
                  <a:rPr lang="fr-FR" dirty="0" smtClean="0">
                    <a:latin typeface="Cambria Math"/>
                  </a:rPr>
                  <a:t> : </a:t>
                </a:r>
                <a:endParaRPr lang="fr-FR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</a:rPr>
                        <m:t>𝑓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. 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 ,     </m:t>
                      </m:r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3" y="908720"/>
                <a:ext cx="3456383" cy="1033873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84448"/>
            <a:ext cx="4195992" cy="296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1/2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=−92,2 </m:t>
                      </m:r>
                      <m:r>
                        <a:rPr lang="fr-FR" b="0" i="1" smtClean="0">
                          <a:latin typeface="Cambria Math"/>
                        </a:rPr>
                        <m:t>𝑀𝐻𝑧</m:t>
                      </m:r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6</m:t>
                        </m:r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  <m:r>
                      <a:rPr lang="fr-FR" i="1">
                        <a:latin typeface="Cambria Math"/>
                      </a:rPr>
                      <m:t>=−</m:t>
                    </m:r>
                    <m:r>
                      <a:rPr lang="fr-FR" b="0" i="1" smtClean="0">
                        <a:latin typeface="Cambria Math"/>
                      </a:rPr>
                      <m:t>102</m:t>
                    </m:r>
                    <m:r>
                      <a:rPr lang="fr-FR" i="1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8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𝑀𝐻𝑧</m:t>
                    </m:r>
                    <m:r>
                      <a:rPr lang="fr-FR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/>
                                  </a:rPr>
                                  <m:t>𝑐𝑚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fr-FR" dirty="0" smtClean="0"/>
                  <a:t> 	(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/2</m:t>
                              </m:r>
                            </m:sub>
                          </m:sSub>
                        </m:sub>
                      </m:sSub>
                      <m:r>
                        <a:rPr lang="fr-FR" i="1">
                          <a:latin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</a:rPr>
                        <m:t>649</m:t>
                      </m:r>
                      <m:r>
                        <a:rPr lang="fr-FR" i="1"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latin typeface="Cambria Math"/>
                        </a:rPr>
                        <m:t>6</m:t>
                      </m:r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fr-FR" i="1">
                          <a:latin typeface="Cambria Math"/>
                        </a:rPr>
                        <m:t>𝑀𝐻𝑧</m:t>
                      </m:r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32629"/>
                <a:ext cx="4809703" cy="1098955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Inhomogeneous </a:t>
                </a:r>
                <a:r>
                  <a:rPr lang="fr-FR" dirty="0" err="1" smtClean="0"/>
                  <a:t>electric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energy</a:t>
                </a:r>
                <a:r>
                  <a:rPr lang="fr-FR" dirty="0" smtClean="0"/>
                  <a:t> shift </a:t>
                </a:r>
                <a:r>
                  <a:rPr lang="fr-FR" dirty="0" err="1" smtClean="0"/>
                  <a:t>spatially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dependent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⇒</m:t>
                    </m:r>
                    <m:r>
                      <a:rPr lang="fr-FR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fr-FR" dirty="0" smtClean="0"/>
                  <a:t>transition line </a:t>
                </a:r>
                <a:r>
                  <a:rPr lang="fr-FR" dirty="0" err="1" smtClean="0"/>
                  <a:t>broadening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34" y="1124744"/>
                <a:ext cx="3452227" cy="923330"/>
              </a:xfrm>
              <a:prstGeom prst="rect">
                <a:avLst/>
              </a:prstGeom>
              <a:blipFill rotWithShape="1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sp>
        <p:nvSpPr>
          <p:cNvPr id="11" name="Titr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48680"/>
          </a:xfrm>
        </p:spPr>
        <p:txBody>
          <a:bodyPr/>
          <a:lstStyle/>
          <a:p>
            <a:pPr rtl="0" eaLnBrk="1" latinLnBrk="0" hangingPunct="1"/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The Stark effect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20150"/>
              </p:ext>
            </p:extLst>
          </p:nvPr>
        </p:nvGraphicFramePr>
        <p:xfrm>
          <a:off x="429196" y="918319"/>
          <a:ext cx="1709936" cy="194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0" name="Acrobat Document" r:id="rId4" imgW="7267386" imgH="8248515" progId="AcroExch.Document.11">
                  <p:embed/>
                </p:oleObj>
              </mc:Choice>
              <mc:Fallback>
                <p:oleObj name="Acrobat Document" r:id="rId4" imgW="7267386" imgH="82485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196" y="918319"/>
                        <a:ext cx="1709936" cy="194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1560" y="29673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Large and </a:t>
            </a:r>
            <a:r>
              <a:rPr lang="fr-FR" sz="1200" dirty="0" err="1" smtClean="0"/>
              <a:t>inhomogeneous</a:t>
            </a:r>
            <a:r>
              <a:rPr lang="fr-FR" sz="1200" dirty="0" smtClean="0"/>
              <a:t> </a:t>
            </a:r>
            <a:r>
              <a:rPr lang="fr-FR" sz="1200" dirty="0" err="1" smtClean="0"/>
              <a:t>residual</a:t>
            </a:r>
            <a:r>
              <a:rPr lang="fr-FR" sz="1200" dirty="0" smtClean="0"/>
              <a:t> </a:t>
            </a:r>
            <a:r>
              <a:rPr lang="fr-FR" sz="1200" dirty="0" err="1" smtClean="0"/>
              <a:t>field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Installation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𝑅𝑏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dispensers</a:t>
                </a:r>
                <a:r>
                  <a:rPr lang="fr-FR" dirty="0" smtClean="0"/>
                  <a:t> </a:t>
                </a:r>
                <a:r>
                  <a:rPr lang="fr-FR" b="1" dirty="0" err="1" smtClean="0"/>
                  <a:t>inside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cryogenic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environment</a:t>
                </a:r>
                <a:r>
                  <a:rPr lang="fr-FR" dirty="0" smtClean="0"/>
                  <a:t>, as close as possible to the chip surface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fr-FR" dirty="0" smtClean="0"/>
                  <a:t> saturation of the rubidium </a:t>
                </a:r>
                <a:r>
                  <a:rPr lang="fr-FR" dirty="0" err="1" smtClean="0"/>
                  <a:t>deposit</a:t>
                </a:r>
                <a:r>
                  <a:rPr lang="fr-FR" dirty="0" smtClean="0"/>
                  <a:t> 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10 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𝑛𝑚</m:t>
                    </m:r>
                  </m:oMath>
                </a14:m>
                <a:r>
                  <a:rPr lang="fr-FR" dirty="0" smtClean="0"/>
                  <a:t> layer)</a:t>
                </a:r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" y="4465650"/>
                <a:ext cx="527818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5024"/>
            <a:ext cx="3419443" cy="25645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1868" y="510131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Uncontrolled</a:t>
            </a:r>
            <a:r>
              <a:rPr lang="fr-FR" dirty="0" smtClean="0"/>
              <a:t> </a:t>
            </a:r>
            <a:r>
              <a:rPr lang="fr-FR" sz="1200" dirty="0" err="1" smtClean="0"/>
              <a:t>deposit</a:t>
            </a:r>
            <a:endParaRPr lang="fr-FR" sz="12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491880" y="510131"/>
            <a:ext cx="2088232" cy="2918869"/>
            <a:chOff x="3491880" y="510131"/>
            <a:chExt cx="2088232" cy="2918869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0972343"/>
                </p:ext>
              </p:extLst>
            </p:nvPr>
          </p:nvGraphicFramePr>
          <p:xfrm>
            <a:off x="3491880" y="918319"/>
            <a:ext cx="1704274" cy="1959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1" name="Acrobat Document" r:id="rId8" imgW="7172300" imgH="8248515" progId="AcroExch.Document.11">
                    <p:embed/>
                  </p:oleObj>
                </mc:Choice>
                <mc:Fallback>
                  <p:oleObj name="Acrobat Document" r:id="rId8" imgW="7172300" imgH="82485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91880" y="918319"/>
                          <a:ext cx="1704274" cy="19599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/>
            <p:cNvSpPr txBox="1"/>
            <p:nvPr/>
          </p:nvSpPr>
          <p:spPr>
            <a:xfrm>
              <a:off x="3607098" y="2967335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Large but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785915" y="510131"/>
              <a:ext cx="161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Ideal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expected</a:t>
              </a:r>
              <a:r>
                <a:rPr lang="fr-FR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31434" y="595665"/>
            <a:ext cx="2261046" cy="2833334"/>
            <a:chOff x="6631434" y="595665"/>
            <a:chExt cx="2261046" cy="2833334"/>
          </a:xfrm>
        </p:grpSpPr>
        <p:graphicFrame>
          <p:nvGraphicFramePr>
            <p:cNvPr id="6" name="Obje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806555"/>
                </p:ext>
              </p:extLst>
            </p:nvPr>
          </p:nvGraphicFramePr>
          <p:xfrm>
            <a:off x="6631434" y="918319"/>
            <a:ext cx="2016224" cy="197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2" name="Acrobat Document" r:id="rId10" imgW="8448408" imgH="8286615" progId="AcroExch.Document.11">
                    <p:embed/>
                  </p:oleObj>
                </mc:Choice>
                <mc:Fallback>
                  <p:oleObj name="Acrobat Document" r:id="rId10" imgW="8448408" imgH="8286615" progId="AcroExch.Document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31434" y="918319"/>
                          <a:ext cx="2016224" cy="1977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ZoneTexte 8"/>
            <p:cNvSpPr txBox="1"/>
            <p:nvPr/>
          </p:nvSpPr>
          <p:spPr>
            <a:xfrm>
              <a:off x="6919466" y="2967334"/>
              <a:ext cx="197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reduced</a:t>
              </a:r>
              <a:r>
                <a:rPr lang="fr-FR" sz="1200" dirty="0" smtClean="0"/>
                <a:t>, and </a:t>
              </a:r>
              <a:r>
                <a:rPr lang="fr-FR" sz="1200" dirty="0" err="1" smtClean="0"/>
                <a:t>homogeneous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residual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field</a:t>
              </a:r>
              <a:endParaRPr lang="fr-FR" sz="12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075906" y="595665"/>
              <a:ext cx="1660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Probable </a:t>
              </a:r>
              <a:r>
                <a:rPr lang="fr-FR" sz="1200" dirty="0" err="1" smtClean="0"/>
                <a:t>actual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deposit</a:t>
              </a:r>
              <a:endParaRPr lang="fr-FR" sz="1200" dirty="0"/>
            </a:p>
          </p:txBody>
        </p:sp>
      </p:grpSp>
      <p:sp>
        <p:nvSpPr>
          <p:cNvPr id="17" name="Titre 1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10131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Rubidium coating on the chip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1" y="2992534"/>
                <a:ext cx="1313436" cy="294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  <m:r>
                          <a:rPr lang="pt-BR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12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pt-BR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60</m:t>
                                </m:r>
                                <m:r>
                                  <a:rPr lang="pt-BR" sz="12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schemeClr val="accent5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68" y="3098175"/>
                <a:ext cx="1414426" cy="2961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97" y="3541552"/>
            <a:ext cx="3177710" cy="2245052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73818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30" y="1161174"/>
            <a:ext cx="2697139" cy="118456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3" y="3587370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Groupe 41"/>
          <p:cNvGrpSpPr/>
          <p:nvPr/>
        </p:nvGrpSpPr>
        <p:grpSpPr>
          <a:xfrm>
            <a:off x="1847531" y="1158246"/>
            <a:ext cx="1008112" cy="2630794"/>
            <a:chOff x="6876256" y="1298219"/>
            <a:chExt cx="1008112" cy="2630794"/>
          </a:xfrm>
        </p:grpSpPr>
        <p:sp>
          <p:nvSpPr>
            <p:cNvPr id="43" name="Ellipse 42"/>
            <p:cNvSpPr/>
            <p:nvPr/>
          </p:nvSpPr>
          <p:spPr>
            <a:xfrm>
              <a:off x="6876256" y="1298219"/>
              <a:ext cx="1008112" cy="1212924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7380312" y="2511143"/>
              <a:ext cx="420213" cy="14178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64704"/>
            <a:ext cx="3048006" cy="2153416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e 37"/>
          <p:cNvGrpSpPr/>
          <p:nvPr/>
        </p:nvGrpSpPr>
        <p:grpSpPr>
          <a:xfrm>
            <a:off x="6876256" y="1696765"/>
            <a:ext cx="1008112" cy="2020267"/>
            <a:chOff x="6876256" y="1696765"/>
            <a:chExt cx="1008112" cy="2020267"/>
          </a:xfrm>
        </p:grpSpPr>
        <p:sp>
          <p:nvSpPr>
            <p:cNvPr id="31" name="Ellipse 30"/>
            <p:cNvSpPr/>
            <p:nvPr/>
          </p:nvSpPr>
          <p:spPr>
            <a:xfrm>
              <a:off x="6876256" y="1696765"/>
              <a:ext cx="1008112" cy="81437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236296" y="2511143"/>
              <a:ext cx="144016" cy="12058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Old and new Rydberg spectra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4717675" y="692696"/>
            <a:ext cx="2808312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effectLst/>
              </a:rPr>
              <a:t>After the rubidium deposit :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1017"/>
            <a:ext cx="3960541" cy="279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sSup>
                      <m:sSup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400" b="0" i="1" smtClean="0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400" dirty="0" smtClean="0">
                    <a:ea typeface="Cambria Math"/>
                  </a:rPr>
                  <a:t>  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→60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3/2</m:t>
                            </m:r>
                          </m:sub>
                        </m:sSub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60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/>
                                <a:ea typeface="Cambria Math"/>
                              </a:rPr>
                              <m:t>1/2</m:t>
                            </m:r>
                          </m:sub>
                        </m:sSub>
                      </m:sub>
                    </m:sSub>
                  </m:oMath>
                </a14:m>
                <a:endParaRPr lang="fr-FR" sz="14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→60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3/2</m:t>
                              </m:r>
                            </m:sub>
                          </m:sSub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=−557,4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𝑀𝐻𝑧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/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2776"/>
                <a:ext cx="4127540" cy="11792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73848"/>
            <a:ext cx="4307052" cy="312319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2" y="1695170"/>
            <a:ext cx="3149928" cy="222542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Electric field measurements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21288"/>
            <a:ext cx="2123728" cy="478271"/>
          </a:xfrm>
          <a:prstGeom prst="rect">
            <a:avLst/>
          </a:prstGeom>
          <a:noFill/>
        </p:spPr>
      </p:pic>
      <p:sp>
        <p:nvSpPr>
          <p:cNvPr id="3" name="ZoneTexte 4"/>
          <p:cNvSpPr txBox="1"/>
          <p:nvPr/>
        </p:nvSpPr>
        <p:spPr>
          <a:xfrm>
            <a:off x="0" y="14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Coherence time measurements : Rabi oscillations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13196"/>
            <a:ext cx="3656698" cy="2006725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218188" y="1052736"/>
            <a:ext cx="4444828" cy="2242095"/>
            <a:chOff x="218188" y="1052736"/>
            <a:chExt cx="4444828" cy="224209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8" y="1052736"/>
              <a:ext cx="3415236" cy="224209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𝟎</m:t>
                            </m:r>
                            <m:r>
                              <a:rPr lang="pt-BR" sz="1200" b="1" i="1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/</m:t>
                            </m:r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pt-BR" sz="1200" b="1" i="1" smtClean="0">
                                <a:solidFill>
                                  <a:srgbClr val="0012C0"/>
                                </a:solidFill>
                                <a:latin typeface="Cambria Math"/>
                              </a:rPr>
                              <m:t>𝑱</m:t>
                            </m:r>
                          </m:sub>
                        </m:sSub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0012C0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</m:oMath>
                    </m:oMathPara>
                  </a14:m>
                  <a:endParaRPr lang="pt-BR" sz="1200" b="1" i="1" dirty="0" smtClean="0">
                    <a:solidFill>
                      <a:srgbClr val="0012C0"/>
                    </a:solidFill>
                    <a:latin typeface="Cambria Math"/>
                    <a:ea typeface="Cambria Math"/>
                  </a:endParaRPr>
                </a:p>
                <a:p>
                  <a:r>
                    <a:rPr lang="pt-BR" sz="1200" b="1" dirty="0" smtClean="0">
                      <a:solidFill>
                        <a:srgbClr val="0012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517D21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𝟏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/</m:t>
                      </m:r>
                      <m:r>
                        <a:rPr lang="pt-BR" sz="1200" b="1" i="1">
                          <a:solidFill>
                            <a:srgbClr val="517D21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rgbClr val="517D2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462" y="1337683"/>
                  <a:ext cx="1490554" cy="4100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531" b="-19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172463" y="3424426"/>
                <a:ext cx="1798254" cy="529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𝟔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pt-BR" sz="1200" b="1" i="1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𝑱</m:t>
                          </m:r>
                        </m:sub>
                      </m:sSub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pt-BR" sz="1200" b="1" i="1" smtClean="0">
                              <a:solidFill>
                                <a:srgbClr val="0012C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pt-BR" sz="1200" b="1" i="1" smtClean="0">
                          <a:solidFill>
                            <a:srgbClr val="0012C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sz="1200" b="1" i="1" dirty="0" smtClean="0">
                  <a:solidFill>
                    <a:srgbClr val="0012C0"/>
                  </a:solidFill>
                  <a:latin typeface="Cambria Math"/>
                  <a:ea typeface="Cambria Math"/>
                </a:endParaRPr>
              </a:p>
              <a:p>
                <a:r>
                  <a:rPr lang="pt-BR" sz="1200" b="1" dirty="0" smtClean="0">
                    <a:solidFill>
                      <a:srgbClr val="C0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pt-BR" sz="1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𝑱</m:t>
                        </m:r>
                      </m:sub>
                    </m:sSub>
                    <m:r>
                      <a:rPr lang="fr-F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r>
                      <a:rPr lang="pt-BR" sz="1200" b="1" i="1" smtClean="0">
                        <a:solidFill>
                          <a:srgbClr val="C00000"/>
                        </a:solidFill>
                        <a:latin typeface="Cambria Math"/>
                      </a:rPr>
                      <m:t>𝟑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1" i="1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</m:oMath>
                </a14:m>
                <a:endParaRPr lang="fr-FR" sz="1200" b="1" dirty="0">
                  <a:solidFill>
                    <a:srgbClr val="0012C0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30" y="3330181"/>
                <a:ext cx="2016224" cy="639278"/>
              </a:xfrm>
              <a:prstGeom prst="rect">
                <a:avLst/>
              </a:prstGeom>
              <a:blipFill rotWithShape="1">
                <a:blip r:embed="rId8"/>
                <a:stretch>
                  <a:fillRect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=118 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9" y="2044716"/>
                <a:ext cx="1181280" cy="306053"/>
              </a:xfrm>
              <a:prstGeom prst="rect">
                <a:avLst/>
              </a:prstGeom>
              <a:blipFill rotWithShape="1">
                <a:blip r:embed="rId9"/>
                <a:stretch>
                  <a:fillRect r="-6186" b="-235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ln w="63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=5,9 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8" y="4304063"/>
                <a:ext cx="1244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327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/>
          <p:cNvGrpSpPr/>
          <p:nvPr/>
        </p:nvGrpSpPr>
        <p:grpSpPr>
          <a:xfrm>
            <a:off x="218188" y="692696"/>
            <a:ext cx="4824536" cy="4968552"/>
            <a:chOff x="218188" y="692696"/>
            <a:chExt cx="4824536" cy="4968552"/>
          </a:xfrm>
        </p:grpSpPr>
        <p:sp>
          <p:nvSpPr>
            <p:cNvPr id="20" name="ZoneTexte 19"/>
            <p:cNvSpPr txBox="1"/>
            <p:nvPr/>
          </p:nvSpPr>
          <p:spPr>
            <a:xfrm>
              <a:off x="477335" y="836712"/>
              <a:ext cx="35942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Thermal </a:t>
              </a:r>
              <a:r>
                <a:rPr lang="fr-FR" sz="1400" dirty="0" err="1" smtClean="0"/>
                <a:t>cloud</a:t>
              </a:r>
              <a:r>
                <a:rPr lang="fr-FR" sz="1400" dirty="0" smtClean="0"/>
                <a:t>, 455 µm </a:t>
              </a:r>
              <a:r>
                <a:rPr lang="fr-FR" sz="1400" dirty="0" err="1" smtClean="0"/>
                <a:t>from</a:t>
              </a:r>
              <a:r>
                <a:rPr lang="fr-FR" sz="1400" dirty="0" smtClean="0"/>
                <a:t> the chip surface :</a:t>
              </a:r>
              <a:endParaRPr lang="fr-FR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188" y="692696"/>
              <a:ext cx="4824536" cy="4968552"/>
            </a:xfrm>
            <a:prstGeom prst="rect">
              <a:avLst/>
            </a:prstGeom>
            <a:noFill/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2" y="1005542"/>
            <a:ext cx="2057749" cy="2485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3292140"/>
            <a:ext cx="3048006" cy="22098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37" name="Groupe 36"/>
          <p:cNvGrpSpPr/>
          <p:nvPr/>
        </p:nvGrpSpPr>
        <p:grpSpPr>
          <a:xfrm>
            <a:off x="342738" y="817542"/>
            <a:ext cx="5957453" cy="3635783"/>
            <a:chOff x="251521" y="404664"/>
            <a:chExt cx="4104456" cy="2516354"/>
          </a:xfrm>
        </p:grpSpPr>
        <p:grpSp>
          <p:nvGrpSpPr>
            <p:cNvPr id="33" name="Groupe 32"/>
            <p:cNvGrpSpPr/>
            <p:nvPr/>
          </p:nvGrpSpPr>
          <p:grpSpPr>
            <a:xfrm>
              <a:off x="251521" y="1491944"/>
              <a:ext cx="4104456" cy="1429074"/>
              <a:chOff x="4537544" y="1621272"/>
              <a:chExt cx="4495023" cy="1692364"/>
            </a:xfrm>
          </p:grpSpPr>
          <p:grpSp>
            <p:nvGrpSpPr>
              <p:cNvPr id="23" name="Groupe 22"/>
              <p:cNvGrpSpPr/>
              <p:nvPr/>
            </p:nvGrpSpPr>
            <p:grpSpPr>
              <a:xfrm>
                <a:off x="5249807" y="1621272"/>
                <a:ext cx="2418537" cy="560447"/>
                <a:chOff x="4522016" y="5997789"/>
                <a:chExt cx="2995716" cy="708349"/>
              </a:xfrm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 flipV="1">
                  <a:off x="4522016" y="5997789"/>
                  <a:ext cx="72008" cy="698836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avec flèche 14"/>
                <p:cNvCxnSpPr/>
                <p:nvPr/>
              </p:nvCxnSpPr>
              <p:spPr>
                <a:xfrm flipV="1">
                  <a:off x="6714999" y="5997789"/>
                  <a:ext cx="802733" cy="70834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avec flèche 17"/>
                <p:cNvCxnSpPr/>
                <p:nvPr/>
              </p:nvCxnSpPr>
              <p:spPr>
                <a:xfrm flipV="1">
                  <a:off x="5686715" y="6007304"/>
                  <a:ext cx="314744" cy="68932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544" y="2204864"/>
                <a:ext cx="4495023" cy="1108772"/>
              </a:xfrm>
              <a:prstGeom prst="rect">
                <a:avLst/>
              </a:prstGeom>
            </p:spPr>
          </p:pic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1" y="404664"/>
              <a:ext cx="3295591" cy="1202891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179512" y="692696"/>
            <a:ext cx="6336704" cy="39604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08341"/>
            <a:ext cx="4512037" cy="3271227"/>
          </a:xfrm>
          <a:prstGeom prst="rect">
            <a:avLst/>
          </a:prstGeom>
          <a:ln w="95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</a:rPr>
                        <m:t>𝜈</m:t>
                      </m:r>
                      <m:r>
                        <a:rPr lang="fr-FR" b="0" i="1" smtClean="0">
                          <a:latin typeface="Cambria Math"/>
                        </a:rPr>
                        <m:t>=2∗25 </m:t>
                      </m:r>
                      <m:r>
                        <a:rPr lang="fr-FR" b="0" i="1" smtClean="0">
                          <a:latin typeface="Cambria Math"/>
                        </a:rPr>
                        <m:t>𝑘𝐻𝑧</m:t>
                      </m:r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𝜏</m:t>
                      </m:r>
                      <m:r>
                        <a:rPr lang="fr-FR" sz="2400" b="0" i="1" smtClean="0">
                          <a:latin typeface="Cambria Math"/>
                        </a:rPr>
                        <m:t>=163 </m:t>
                      </m:r>
                      <m:r>
                        <a:rPr lang="fr-FR" sz="2400" b="0" i="1" smtClean="0">
                          <a:latin typeface="Cambria Math"/>
                        </a:rPr>
                        <m:t>𝜇</m:t>
                      </m:r>
                      <m:r>
                        <a:rPr lang="fr-FR" sz="2400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724591"/>
                <a:ext cx="2123728" cy="10405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Ramsey fringes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9" y="4017429"/>
            <a:ext cx="2529415" cy="1833826"/>
          </a:xfrm>
          <a:prstGeom prst="rect">
            <a:avLst/>
          </a:prstGeom>
        </p:spPr>
      </p:pic>
      <p:pic>
        <p:nvPicPr>
          <p:cNvPr id="2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2123728" cy="478271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107337" y="620688"/>
            <a:ext cx="5265964" cy="2376264"/>
            <a:chOff x="3021022" y="692696"/>
            <a:chExt cx="6351845" cy="296638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373" y="692696"/>
              <a:ext cx="5688494" cy="1834389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022" y="2420887"/>
              <a:ext cx="5503076" cy="1238193"/>
            </a:xfrm>
            <a:prstGeom prst="rect">
              <a:avLst/>
            </a:prstGeom>
          </p:spPr>
        </p:pic>
        <p:cxnSp>
          <p:nvCxnSpPr>
            <p:cNvPr id="7" name="Connecteur droit avec flèche 6"/>
            <p:cNvCxnSpPr/>
            <p:nvPr/>
          </p:nvCxnSpPr>
          <p:spPr>
            <a:xfrm flipV="1">
              <a:off x="3684373" y="1556792"/>
              <a:ext cx="726555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4644008" y="1556793"/>
              <a:ext cx="310349" cy="982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 flipV="1">
              <a:off x="5540064" y="1681491"/>
              <a:ext cx="86857" cy="845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 flipH="1" flipV="1">
              <a:off x="6234917" y="1556793"/>
              <a:ext cx="434284" cy="98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H="1" flipV="1">
              <a:off x="6929770" y="1609891"/>
              <a:ext cx="862446" cy="92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n w="6350">
                          <a:noFill/>
                        </a:ln>
                        <a:latin typeface="Cambria Math"/>
                      </a:rPr>
                      <m:t>60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i="1">
                        <a:ln w="6350">
                          <a:noFill/>
                        </a:ln>
                        <a:latin typeface="Cambria Math"/>
                      </a:rPr>
                      <m:t>→61</m:t>
                    </m:r>
                    <m:sSub>
                      <m:sSubPr>
                        <m:ctrlP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ln w="6350">
                              <a:noFill/>
                            </a:ln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fr-FR" dirty="0" smtClean="0">
                    <a:ln w="6350">
                      <a:noFill/>
                    </a:ln>
                  </a:rPr>
                  <a:t> transition :</a:t>
                </a:r>
                <a:endParaRPr lang="fr-FR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69985"/>
                <a:ext cx="3574827" cy="394210"/>
              </a:xfrm>
              <a:prstGeom prst="rect">
                <a:avLst/>
              </a:prstGeom>
              <a:blipFill rotWithShape="1">
                <a:blip r:embed="rId6"/>
                <a:stretch>
                  <a:fillRect t="-6154"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041130"/>
            <a:ext cx="2511705" cy="1820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=600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62" y="3873427"/>
                <a:ext cx="13566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58775" y="3469985"/>
            <a:ext cx="4740997" cy="239213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67090"/>
            <a:ext cx="3505763" cy="2543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𝜏</m:t>
                      </m:r>
                      <m:r>
                        <a:rPr lang="fr-FR" b="0" i="1" smtClean="0">
                          <a:latin typeface="Cambria Math"/>
                        </a:rPr>
                        <m:t>=649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21" y="5251266"/>
                <a:ext cx="13244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𝜈</m:t>
                    </m:r>
                    <m:r>
                      <a:rPr lang="fr-FR" b="0" i="1" smtClean="0">
                        <a:latin typeface="Cambria Math"/>
                      </a:rPr>
                      <m:t>=2∗25 </m:t>
                    </m:r>
                    <m:r>
                      <a:rPr lang="fr-FR" b="0" i="1" smtClean="0">
                        <a:latin typeface="Cambria Math"/>
                      </a:rPr>
                      <m:t>𝑘𝐻𝑧</m:t>
                    </m:r>
                  </m:oMath>
                </a14:m>
                <a:endParaRPr lang="fr-FR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Rydberg </a:t>
                </a:r>
                <a:r>
                  <a:rPr lang="fr-FR" dirty="0" err="1" smtClean="0"/>
                  <a:t>lifetime</a:t>
                </a:r>
                <a:r>
                  <a:rPr lang="fr-FR" dirty="0" smtClean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𝑙𝑖𝑓𝑒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=210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Quantum </a:t>
                </a:r>
                <a:r>
                  <a:rPr lang="fr-FR" dirty="0" err="1" smtClean="0"/>
                  <a:t>coherence</a:t>
                </a:r>
                <a:r>
                  <a:rPr lang="fr-FR" dirty="0" smtClean="0"/>
                  <a:t> time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𝜏</m:t>
                    </m:r>
                    <m:r>
                      <a:rPr lang="fr-FR" b="0" i="1" smtClean="0">
                        <a:latin typeface="Cambria Math"/>
                      </a:rPr>
                      <m:t>=649 </m:t>
                    </m:r>
                    <m:r>
                      <a:rPr lang="fr-FR" b="0" i="1" smtClean="0">
                        <a:latin typeface="Cambria Math"/>
                      </a:rPr>
                      <m:t>𝜇</m:t>
                    </m:r>
                    <m:r>
                      <a:rPr lang="fr-FR" b="0" i="1" smtClean="0">
                        <a:latin typeface="Cambria Math"/>
                      </a:rPr>
                      <m:t>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74" y="2771452"/>
                <a:ext cx="4137095" cy="9455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</a:rPr>
                        <m:t>=200 </m:t>
                      </m:r>
                      <m:r>
                        <a:rPr lang="fr-FR" b="0" i="1" smtClean="0">
                          <a:latin typeface="Cambria Math"/>
                        </a:rPr>
                        <m:t>𝜇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64" y="3874205"/>
                <a:ext cx="135665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/>
          <a:lstStyle/>
          <a:p>
            <a:r>
              <a:rPr lang="en-US" sz="2400" b="1" kern="1200" dirty="0" smtClean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Coherence time measurements : spin echo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logoLK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476672"/>
          </a:xfrm>
        </p:spPr>
        <p:txBody>
          <a:bodyPr>
            <a:normAutofit fontScale="90000"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 piégés pour la simulation quantique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512" y="1196752"/>
            <a:ext cx="4032448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de simulateur quantique [2]:</a:t>
            </a: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 de Rydberg circulaires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piégés par faisceau laser</a:t>
            </a: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émission spontanée inhibée :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durée de vie augmentée (secondes)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hamiltonien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 contrôlé</a:t>
            </a:r>
          </a:p>
          <a:p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chaîne 1D </a:t>
            </a:r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de 40 </a:t>
            </a: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atomes, </a:t>
            </a:r>
            <a:b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</a:br>
            <a:r>
              <a:rPr lang="fr-FR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régulière et sans défaut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484784"/>
            <a:ext cx="446978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84695" y="4365104"/>
            <a:ext cx="3053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ea typeface="Linux Libertine G" panose="02000503000000000000" pitchFamily="2" charset="0"/>
                <a:cs typeface="Times New Roman" panose="02020603050405020304" pitchFamily="18" charset="0"/>
              </a:rPr>
              <a:t>[2] T.L Nguyen et al, PRX, in print</a:t>
            </a:r>
            <a:endParaRPr lang="en-US" sz="1400" dirty="0">
              <a:latin typeface="Times New Roman" panose="02020603050405020304" pitchFamily="18" charset="0"/>
              <a:ea typeface="Linux Libertine G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4" name="Image 13" descr="compschem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422695" cy="2565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4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689"/>
    </mc:Choice>
    <mc:Fallback xmlns="">
      <p:transition advTm="12468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Documents Tigrane\manuscrit-git\soutenance\figures\fig_PR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 G" panose="02000503000000000000" pitchFamily="2" charset="0"/>
                <a:ea typeface="Linux Libertine G" panose="02000503000000000000" pitchFamily="2" charset="0"/>
              </a:rPr>
              <a:t>Plan de l'exposé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67544" y="1623616"/>
            <a:ext cx="7679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Proposition pour un simulateur quantique</a:t>
            </a: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 smtClean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lvl="1"/>
            <a:endParaRPr lang="fr-FR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Linux Libertine G" panose="02000503000000000000" pitchFamily="2" charset="0"/>
                <a:ea typeface="Linux Libertine G" panose="02000503000000000000" pitchFamily="2" charset="0"/>
              </a:rPr>
              <a:t>Exciter des atomes de Rydberg circulaires sur puce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5872"/>
    </mc:Choice>
    <mc:Fallback xmlns="">
      <p:transition advTm="1358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logoLK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49282"/>
            <a:ext cx="2123728" cy="478271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130426"/>
            <a:ext cx="8208912" cy="14700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Linux Libertine G" panose="02000503000000000000" pitchFamily="2" charset="0"/>
                <a:ea typeface="Linux Libertine G" panose="02000503000000000000" pitchFamily="2" charset="0"/>
              </a:rPr>
              <a:t>I. Atomes de Rydberg en interaction : vers un simulateur quantique</a:t>
            </a:r>
            <a:endParaRPr lang="en-US" dirty="0">
              <a:latin typeface="Linux Libertine G" panose="02000503000000000000" pitchFamily="2" charset="0"/>
              <a:ea typeface="Linux Libertine G" panose="02000503000000000000" pitchFamily="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F400-2953-4F9E-978A-9F506D5FDF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91680" y="949370"/>
            <a:ext cx="1383902" cy="6480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71"/>
    </mc:Choice>
    <mc:Fallback xmlns="">
      <p:transition advTm="563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fon​ts,amssymb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9.1|6.4|3.6|2.5|7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|3.9|4.9|6.1|3.7|8.1|4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|18.5|53.6|92.6|16.3|1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7|29.3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107807</TotalTime>
  <Words>3840</Words>
  <Application>Microsoft Office PowerPoint</Application>
  <PresentationFormat>Affichage à l'écran (4:3)</PresentationFormat>
  <Paragraphs>757</Paragraphs>
  <Slides>66</Slides>
  <Notes>27</Notes>
  <HiddenSlides>0</HiddenSlides>
  <MMClips>1</MMClips>
  <ScaleCrop>false</ScaleCrop>
  <HeadingPairs>
    <vt:vector size="8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84" baseType="lpstr">
      <vt:lpstr>Arial</vt:lpstr>
      <vt:lpstr>Linux Libertine G</vt:lpstr>
      <vt:lpstr>Cambria Math</vt:lpstr>
      <vt:lpstr>Arial Unicode MS</vt:lpstr>
      <vt:lpstr>CMSY10ORIG</vt:lpstr>
      <vt:lpstr>CMMI7</vt:lpstr>
      <vt:lpstr>Wingdings</vt:lpstr>
      <vt:lpstr>MS PGothic</vt:lpstr>
      <vt:lpstr>CMMI10</vt:lpstr>
      <vt:lpstr>Courier New</vt:lpstr>
      <vt:lpstr>Times New Roman</vt:lpstr>
      <vt:lpstr>Comic Sans MS</vt:lpstr>
      <vt:lpstr>DejaVu Sans</vt:lpstr>
      <vt:lpstr>CMR10</vt:lpstr>
      <vt:lpstr>Tw Cen MT</vt:lpstr>
      <vt:lpstr>Calibri</vt:lpstr>
      <vt:lpstr>Office Theme</vt:lpstr>
      <vt:lpstr>Acrobat Document</vt:lpstr>
      <vt:lpstr>Atomes de Rydberg en interaction : des nuages denses d'atomes de Rydberg à la simulation quantique avec des atomes circulaires</vt:lpstr>
      <vt:lpstr>Qu'est-ce que la simulation quantique ?</vt:lpstr>
      <vt:lpstr>Quelles plateformes de simulation quantique ?</vt:lpstr>
      <vt:lpstr>Simulation Quantique avec des atomes de Rydberg</vt:lpstr>
      <vt:lpstr>Du mouvement des atomes de Rydberg en interaction …</vt:lpstr>
      <vt:lpstr>… aux atomes de Rydberg circulaires</vt:lpstr>
      <vt:lpstr>Atomes de Rydberg circulaires piégés pour la simulation quantique</vt:lpstr>
      <vt:lpstr>Plan de l'exposé</vt:lpstr>
      <vt:lpstr>I. Atomes de Rydberg en interaction : vers un simulateur quantique</vt:lpstr>
      <vt:lpstr>Qu'est-ce qu'un atome de Rydberg ?</vt:lpstr>
      <vt:lpstr>Qu'est-ce qu'un atome de Rydberg circulaire?</vt:lpstr>
      <vt:lpstr>Inhiber l'émission spontanée</vt:lpstr>
      <vt:lpstr>Piéger des Rydberg circulaires : potentiel pondéro-moteur</vt:lpstr>
      <vt:lpstr>Piéger des Rydberg circulaires : géométrie des faisceaux</vt:lpstr>
      <vt:lpstr>Deux atomes de Rydberg en interaction</vt:lpstr>
      <vt:lpstr>Deux atomes de Rydberg en interaction : équivalence avec deux spins 1/2</vt:lpstr>
      <vt:lpstr>Hamiltonien XXZ d'une chaîne de Rydberg circulaires</vt:lpstr>
      <vt:lpstr>Durée de vie Rydberg circulaires</vt:lpstr>
      <vt:lpstr>Mélange des niveaux de paire</vt:lpstr>
      <vt:lpstr>Durée de vie des Rydberg circulaires</vt:lpstr>
      <vt:lpstr>Préparer une chaîne régulière : « évaporation van der Waals »</vt:lpstr>
      <vt:lpstr>Préparer la chaîne : simulation du processus</vt:lpstr>
      <vt:lpstr>Détection des atomes après la simulation</vt:lpstr>
      <vt:lpstr>Perspectives</vt:lpstr>
      <vt:lpstr>Présentation PowerPoint</vt:lpstr>
      <vt:lpstr>Exciter le niveau circulaire : le passage adiabatique du 87Rb</vt:lpstr>
      <vt:lpstr>Une puce atomique en environnement cryogénique</vt:lpstr>
      <vt:lpstr>Exciter et détecter des niveaux de Rydberg</vt:lpstr>
      <vt:lpstr>Exciter des atomes de Rydberg sur puce</vt:lpstr>
      <vt:lpstr>Spectroscopie Stark de la transition laser</vt:lpstr>
      <vt:lpstr>Spectroscopie Stark de la transition laser</vt:lpstr>
      <vt:lpstr>Spectroscopie en champ électrique de la transition 50D → 50F</vt:lpstr>
      <vt:lpstr>Vers le passage adiabatique : électrodes de circularisation</vt:lpstr>
      <vt:lpstr>Le passage adiabatique : réglage de la RF</vt:lpstr>
      <vt:lpstr>Spectroscopie microonde du niveau 50C</vt:lpstr>
      <vt:lpstr>Spectroscopie microonde du niveau 50C</vt:lpstr>
      <vt:lpstr>Conclusion : perspectives à court et moyen terme</vt:lpstr>
      <vt:lpstr>L'équipe du Collège de France</vt:lpstr>
      <vt:lpstr>Présentation PowerPoint</vt:lpstr>
      <vt:lpstr>Optimisation de la RF</vt:lpstr>
      <vt:lpstr>Effet Stark &amp; atomes circulaires</vt:lpstr>
      <vt:lpstr>Arriver au niveau circulaire : le passage adiabatique idéal</vt:lpstr>
      <vt:lpstr>MOT-miroirs sur puce</vt:lpstr>
      <vt:lpstr>Piège en Z et refroidissement évaporatif</vt:lpstr>
      <vt:lpstr>Spectroscopie des interactions</vt:lpstr>
      <vt:lpstr>Deux Rydberg dans des états différents</vt:lpstr>
      <vt:lpstr>Interaction entre deux atomes de Rydberg</vt:lpstr>
      <vt:lpstr>Hamiltonien XXZ : flexibilité</vt:lpstr>
      <vt:lpstr>Préparation de chaîne : trajectoires</vt:lpstr>
      <vt:lpstr>Dense Clouds of Rydberg Atoms : effect of the interactions</vt:lpstr>
      <vt:lpstr>Dense Clouds of Rydberg Atoms : Dipole Blockade</vt:lpstr>
      <vt:lpstr>Dense Clouds of Rydberg Atoms : Facilitated Excitation</vt:lpstr>
      <vt:lpstr>Dense Clouds of Rydberg Atoms : Cloud Explosion</vt:lpstr>
      <vt:lpstr>Dense Clouds of Rydberg Atoms : Laser Spectroscopy</vt:lpstr>
      <vt:lpstr>Dense Clouds of Rydberg Atoms : a Numerical Model</vt:lpstr>
      <vt:lpstr>Dense Clouds of Rydberg Atoms : Spatial Distribution</vt:lpstr>
      <vt:lpstr>Dense Clouds of Rydberg Atoms : Microwave Spectroscopy</vt:lpstr>
      <vt:lpstr>Dense Clouds of Rydberg Atoms : Conclusions</vt:lpstr>
      <vt:lpstr>Rydberg laser and microwave spectroscopy :  electric fields and coherence times</vt:lpstr>
      <vt:lpstr>The Stark effect</vt:lpstr>
      <vt:lpstr>Rubidium coating on the chip</vt:lpstr>
      <vt:lpstr>Old and new Rydberg spectra</vt:lpstr>
      <vt:lpstr>Electric field measurements</vt:lpstr>
      <vt:lpstr>Présentation PowerPoint</vt:lpstr>
      <vt:lpstr>Coherence time measurements : Ramsey fringes</vt:lpstr>
      <vt:lpstr>Coherence time measurements : spin echo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thèse, 11 janvier 2018</dc:title>
  <dc:creator>Tigrane</dc:creator>
  <cp:lastModifiedBy>s15</cp:lastModifiedBy>
  <cp:revision>1162</cp:revision>
  <cp:lastPrinted>2017-12-12T17:09:04Z</cp:lastPrinted>
  <dcterms:created xsi:type="dcterms:W3CDTF">2011-07-09T13:48:20Z</dcterms:created>
  <dcterms:modified xsi:type="dcterms:W3CDTF">2018-01-09T18:42:43Z</dcterms:modified>
</cp:coreProperties>
</file>